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58" r:id="rId4"/>
    <p:sldId id="257" r:id="rId5"/>
    <p:sldId id="267" r:id="rId6"/>
    <p:sldId id="259" r:id="rId7"/>
    <p:sldId id="260" r:id="rId8"/>
    <p:sldId id="261" r:id="rId9"/>
    <p:sldId id="280" r:id="rId10"/>
    <p:sldId id="262" r:id="rId11"/>
    <p:sldId id="263" r:id="rId12"/>
    <p:sldId id="265" r:id="rId13"/>
    <p:sldId id="282" r:id="rId14"/>
    <p:sldId id="283" r:id="rId15"/>
    <p:sldId id="284" r:id="rId16"/>
    <p:sldId id="285" r:id="rId17"/>
    <p:sldId id="298" r:id="rId18"/>
    <p:sldId id="302" r:id="rId19"/>
    <p:sldId id="300" r:id="rId20"/>
    <p:sldId id="286" r:id="rId21"/>
    <p:sldId id="291" r:id="rId22"/>
    <p:sldId id="292" r:id="rId23"/>
    <p:sldId id="293" r:id="rId24"/>
    <p:sldId id="274" r:id="rId25"/>
    <p:sldId id="289" r:id="rId26"/>
    <p:sldId id="294" r:id="rId27"/>
    <p:sldId id="296" r:id="rId28"/>
    <p:sldId id="295" r:id="rId29"/>
    <p:sldId id="297"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02" y="-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1BB7F508-D990-4E11-B633-B49B98AD575A}" type="datetimeFigureOut">
              <a:rPr lang="en-US" smtClean="0"/>
              <a:pPr/>
              <a:t>8/8/2015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1BB7F508-D990-4E11-B633-B49B98AD575A}" type="datetimeFigureOut">
              <a:rPr lang="en-US" smtClean="0"/>
              <a:pPr/>
              <a:t>8/8/2015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1BB7F508-D990-4E11-B633-B49B98AD575A}" type="datetimeFigureOut">
              <a:rPr lang="en-US" smtClean="0"/>
              <a:pPr/>
              <a:t>8/8/2015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1BB7F508-D990-4E11-B633-B49B98AD575A}" type="datetimeFigureOut">
              <a:rPr lang="en-US" smtClean="0"/>
              <a:pPr/>
              <a:t>8/8/2015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B7F508-D990-4E11-B633-B49B98AD575A}" type="datetimeFigureOut">
              <a:rPr lang="en-US" smtClean="0"/>
              <a:pPr/>
              <a:t>8/8/2015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1BB7F508-D990-4E11-B633-B49B98AD575A}" type="datetimeFigureOut">
              <a:rPr lang="en-US" smtClean="0"/>
              <a:pPr/>
              <a:t>8/8/2015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1BB7F508-D990-4E11-B633-B49B98AD575A}" type="datetimeFigureOut">
              <a:rPr lang="en-US" smtClean="0"/>
              <a:pPr/>
              <a:t>8/8/2015</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1BB7F508-D990-4E11-B633-B49B98AD575A}" type="datetimeFigureOut">
              <a:rPr lang="en-US" smtClean="0"/>
              <a:pPr/>
              <a:t>8/8/2015</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7F508-D990-4E11-B633-B49B98AD575A}" type="datetimeFigureOut">
              <a:rPr lang="en-US" smtClean="0"/>
              <a:pPr/>
              <a:t>8/8/2015</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7F508-D990-4E11-B633-B49B98AD575A}" type="datetimeFigureOut">
              <a:rPr lang="en-US" smtClean="0"/>
              <a:pPr/>
              <a:t>8/8/2015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7F508-D990-4E11-B633-B49B98AD575A}" type="datetimeFigureOut">
              <a:rPr lang="en-US" smtClean="0"/>
              <a:pPr/>
              <a:t>8/8/2015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190C35D-358D-4530-AA35-4176E060898C}" type="slidenum">
              <a:rPr lang="en-PH" smtClean="0"/>
              <a:pPr/>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7F508-D990-4E11-B633-B49B98AD575A}" type="datetimeFigureOut">
              <a:rPr lang="en-US" smtClean="0"/>
              <a:pPr/>
              <a:t>8/8/2015</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0C35D-358D-4530-AA35-4176E060898C}" type="slidenum">
              <a:rPr lang="en-PH" smtClean="0"/>
              <a:pPr/>
              <a:t>‹#›</a:t>
            </a:fld>
            <a:endParaRPr lang="en-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cer\Pictures\for backgrounds\t5u54u.jpg"/>
          <p:cNvPicPr>
            <a:picLocks noChangeAspect="1" noChangeArrowheads="1"/>
          </p:cNvPicPr>
          <p:nvPr/>
        </p:nvPicPr>
        <p:blipFill>
          <a:blip r:embed="rId2">
            <a:lum contrast="40000"/>
          </a:blip>
          <a:srcRect/>
          <a:stretch>
            <a:fillRect/>
          </a:stretch>
        </p:blipFill>
        <p:spPr bwMode="auto">
          <a:xfrm>
            <a:off x="0" y="4412"/>
            <a:ext cx="9143999" cy="6849173"/>
          </a:xfrm>
          <a:prstGeom prst="rect">
            <a:avLst/>
          </a:prstGeom>
          <a:noFill/>
        </p:spPr>
      </p:pic>
      <p:sp>
        <p:nvSpPr>
          <p:cNvPr id="2" name="Title 1"/>
          <p:cNvSpPr>
            <a:spLocks noGrp="1"/>
          </p:cNvSpPr>
          <p:nvPr>
            <p:ph type="ctrTitle"/>
          </p:nvPr>
        </p:nvSpPr>
        <p:spPr>
          <a:xfrm>
            <a:off x="685800" y="1828800"/>
            <a:ext cx="7772400" cy="1470025"/>
          </a:xfrm>
        </p:spPr>
        <p:txBody>
          <a:bodyPr>
            <a:noAutofit/>
          </a:bodyPr>
          <a:lstStyle/>
          <a:p>
            <a:r>
              <a:rPr lang="en-PH" sz="13800" b="1" dirty="0" smtClean="0">
                <a:latin typeface="Lucida Handwriting" pitchFamily="66" charset="0"/>
              </a:rPr>
              <a:t>U</a:t>
            </a:r>
            <a:r>
              <a:rPr lang="en-PH" sz="8000" b="1" dirty="0" smtClean="0">
                <a:latin typeface="Bookman Old Style" pitchFamily="18" charset="0"/>
              </a:rPr>
              <a:t>PDATE</a:t>
            </a:r>
            <a:r>
              <a:rPr lang="en-PH" sz="8000" b="1" dirty="0" smtClean="0">
                <a:latin typeface="Jokerman" pitchFamily="82" charset="0"/>
              </a:rPr>
              <a:t>S</a:t>
            </a:r>
            <a:r>
              <a:rPr lang="en-PH" sz="4800" b="1" dirty="0" smtClean="0">
                <a:latin typeface="Bookman Old Style" pitchFamily="18" charset="0"/>
              </a:rPr>
              <a:t/>
            </a:r>
            <a:br>
              <a:rPr lang="en-PH" sz="4800" b="1" dirty="0" smtClean="0">
                <a:latin typeface="Bookman Old Style" pitchFamily="18" charset="0"/>
              </a:rPr>
            </a:br>
            <a:r>
              <a:rPr lang="en-PH" sz="4800" b="1" dirty="0" smtClean="0">
                <a:latin typeface="Bookman Old Style" pitchFamily="18" charset="0"/>
              </a:rPr>
              <a:t>S/Y 2015-2016</a:t>
            </a:r>
            <a:endParaRPr lang="en-PH" sz="4800" b="1" dirty="0">
              <a:latin typeface="Bookman Old Style" pitchFamily="18" charset="0"/>
            </a:endParaRPr>
          </a:p>
        </p:txBody>
      </p:sp>
      <p:pic>
        <p:nvPicPr>
          <p:cNvPr id="9218" name="Picture 2" descr="C:\Users\acer\Pictures\cliparts\download (4).jpg"/>
          <p:cNvPicPr>
            <a:picLocks noChangeAspect="1" noChangeArrowheads="1"/>
          </p:cNvPicPr>
          <p:nvPr/>
        </p:nvPicPr>
        <p:blipFill>
          <a:blip r:embed="rId3"/>
          <a:srcRect/>
          <a:stretch>
            <a:fillRect/>
          </a:stretch>
        </p:blipFill>
        <p:spPr bwMode="auto">
          <a:xfrm>
            <a:off x="7613196" y="0"/>
            <a:ext cx="1530804" cy="1524000"/>
          </a:xfrm>
          <a:prstGeom prst="rect">
            <a:avLst/>
          </a:prstGeom>
          <a:noFill/>
        </p:spPr>
      </p:pic>
      <p:sp>
        <p:nvSpPr>
          <p:cNvPr id="3" name="Subtitle 2"/>
          <p:cNvSpPr>
            <a:spLocks noGrp="1"/>
          </p:cNvSpPr>
          <p:nvPr>
            <p:ph type="subTitle" idx="1"/>
          </p:nvPr>
        </p:nvSpPr>
        <p:spPr/>
        <p:txBody>
          <a:bodyPr>
            <a:normAutofit/>
          </a:bodyPr>
          <a:lstStyle/>
          <a:p>
            <a:r>
              <a:rPr lang="en-PH" sz="4400" b="1" dirty="0" smtClean="0">
                <a:solidFill>
                  <a:schemeClr val="bg1"/>
                </a:solidFill>
                <a:latin typeface="Bradley Hand ITC" pitchFamily="66" charset="0"/>
              </a:rPr>
              <a:t>August 8, 2015</a:t>
            </a:r>
            <a:endParaRPr lang="en-PH" sz="4400" b="1" dirty="0">
              <a:solidFill>
                <a:schemeClr val="bg1"/>
              </a:solidFill>
              <a:latin typeface="Bradley Hand ITC"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228600"/>
          <a:ext cx="8458200" cy="6583680"/>
        </p:xfrm>
        <a:graphic>
          <a:graphicData uri="http://schemas.openxmlformats.org/drawingml/2006/table">
            <a:tbl>
              <a:tblPr firstRow="1" bandRow="1">
                <a:tableStyleId>{BDBED569-4797-4DF1-A0F4-6AAB3CD982D8}</a:tableStyleId>
              </a:tblPr>
              <a:tblGrid>
                <a:gridCol w="3733800"/>
                <a:gridCol w="4724400"/>
              </a:tblGrid>
              <a:tr h="426493">
                <a:tc>
                  <a:txBody>
                    <a:bodyPr/>
                    <a:lstStyle/>
                    <a:p>
                      <a:pPr algn="ctr"/>
                      <a:r>
                        <a:rPr lang="en-PH" sz="3200" dirty="0" smtClean="0"/>
                        <a:t>REPORTS</a:t>
                      </a:r>
                      <a:r>
                        <a:rPr lang="en-PH" sz="3200" baseline="0" dirty="0" smtClean="0"/>
                        <a:t> &amp; DOCUMENTS</a:t>
                      </a:r>
                      <a:endParaRPr lang="en-PH" sz="3200" b="1" dirty="0"/>
                    </a:p>
                  </a:txBody>
                  <a:tcPr/>
                </a:tc>
                <a:tc>
                  <a:txBody>
                    <a:bodyPr/>
                    <a:lstStyle/>
                    <a:p>
                      <a:pPr algn="ctr"/>
                      <a:r>
                        <a:rPr lang="en-PH" sz="3200" dirty="0" smtClean="0"/>
                        <a:t>COURSE OF ACTION/ SIGNATURE</a:t>
                      </a:r>
                      <a:endParaRPr lang="en-PH" sz="3200" b="1" dirty="0"/>
                    </a:p>
                  </a:txBody>
                  <a:tcPr/>
                </a:tc>
              </a:tr>
              <a:tr h="716507">
                <a:tc>
                  <a:txBody>
                    <a:bodyPr/>
                    <a:lstStyle/>
                    <a:p>
                      <a:r>
                        <a:rPr lang="en-PH" sz="4400" dirty="0" smtClean="0">
                          <a:latin typeface="Arial Black" pitchFamily="34" charset="0"/>
                        </a:rPr>
                        <a:t>6. Training</a:t>
                      </a:r>
                      <a:r>
                        <a:rPr lang="en-PH" sz="4400" baseline="0" dirty="0" smtClean="0">
                          <a:latin typeface="Arial Black" pitchFamily="34" charset="0"/>
                        </a:rPr>
                        <a:t> Proposal</a:t>
                      </a:r>
                    </a:p>
                    <a:p>
                      <a:r>
                        <a:rPr lang="en-PH" sz="4800" b="1" baseline="0" dirty="0" smtClean="0"/>
                        <a:t>Note: *If fund is charged against MOOE</a:t>
                      </a:r>
                      <a:endParaRPr lang="en-PH" sz="4800" b="1" dirty="0"/>
                    </a:p>
                  </a:txBody>
                  <a:tcPr/>
                </a:tc>
                <a:tc>
                  <a:txBody>
                    <a:bodyPr/>
                    <a:lstStyle/>
                    <a:p>
                      <a:r>
                        <a:rPr lang="en-PH" sz="3600" b="1" dirty="0" smtClean="0">
                          <a:solidFill>
                            <a:srgbClr val="C00000"/>
                          </a:solidFill>
                        </a:rPr>
                        <a:t>Prepared: </a:t>
                      </a:r>
                      <a:r>
                        <a:rPr lang="en-PH" sz="3600" b="1" dirty="0" smtClean="0"/>
                        <a:t>Proponent</a:t>
                      </a:r>
                    </a:p>
                    <a:p>
                      <a:r>
                        <a:rPr lang="en-PH" sz="3600" b="1" baseline="0" dirty="0" smtClean="0">
                          <a:solidFill>
                            <a:srgbClr val="C00000"/>
                          </a:solidFill>
                        </a:rPr>
                        <a:t>Recommending Approval: </a:t>
                      </a:r>
                      <a:r>
                        <a:rPr lang="en-PH" sz="3600" b="1" baseline="0" dirty="0" smtClean="0"/>
                        <a:t>School Head (Initialled by Department Head)</a:t>
                      </a:r>
                    </a:p>
                    <a:p>
                      <a:r>
                        <a:rPr lang="en-PH" sz="3600" b="1" baseline="0" dirty="0" smtClean="0">
                          <a:solidFill>
                            <a:srgbClr val="C00000"/>
                          </a:solidFill>
                        </a:rPr>
                        <a:t>Reviewed: </a:t>
                      </a:r>
                      <a:r>
                        <a:rPr lang="en-PH" sz="3600" b="1" baseline="0" dirty="0" smtClean="0"/>
                        <a:t>Chief, CID/ SGOD</a:t>
                      </a:r>
                    </a:p>
                    <a:p>
                      <a:r>
                        <a:rPr lang="en-PH" sz="3600" b="1" baseline="0" dirty="0" smtClean="0">
                          <a:solidFill>
                            <a:srgbClr val="C00000"/>
                          </a:solidFill>
                        </a:rPr>
                        <a:t>Approved: </a:t>
                      </a:r>
                      <a:r>
                        <a:rPr lang="en-PH" sz="3600" b="1" baseline="0" dirty="0" smtClean="0"/>
                        <a:t>ASDS</a:t>
                      </a:r>
                    </a:p>
                    <a:p>
                      <a:r>
                        <a:rPr lang="en-PH" sz="3600" b="1" baseline="0" dirty="0" smtClean="0">
                          <a:solidFill>
                            <a:srgbClr val="C00000"/>
                          </a:solidFill>
                        </a:rPr>
                        <a:t>Approved: </a:t>
                      </a:r>
                      <a:r>
                        <a:rPr lang="en-PH" sz="3600" b="1" baseline="0" dirty="0" smtClean="0"/>
                        <a:t>*SDS                   </a:t>
                      </a:r>
                    </a:p>
                    <a:p>
                      <a:r>
                        <a:rPr lang="en-PH" sz="3200" baseline="0" dirty="0" smtClean="0"/>
                        <a:t> </a:t>
                      </a:r>
                      <a:endParaRPr lang="en-PH" sz="3200" b="1" baseline="0" dirty="0" smtClean="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 y="518160"/>
          <a:ext cx="8839200" cy="5913120"/>
        </p:xfrm>
        <a:graphic>
          <a:graphicData uri="http://schemas.openxmlformats.org/drawingml/2006/table">
            <a:tbl>
              <a:tblPr firstRow="1" bandRow="1">
                <a:tableStyleId>{BDBED569-4797-4DF1-A0F4-6AAB3CD982D8}</a:tableStyleId>
              </a:tblPr>
              <a:tblGrid>
                <a:gridCol w="2627870"/>
                <a:gridCol w="6211330"/>
              </a:tblGrid>
              <a:tr h="426493">
                <a:tc>
                  <a:txBody>
                    <a:bodyPr/>
                    <a:lstStyle/>
                    <a:p>
                      <a:pPr algn="ctr"/>
                      <a:r>
                        <a:rPr lang="en-PH" sz="2800" dirty="0" smtClean="0"/>
                        <a:t>REPORTS</a:t>
                      </a:r>
                      <a:r>
                        <a:rPr lang="en-PH" sz="2800" baseline="0" dirty="0" smtClean="0"/>
                        <a:t> &amp; DOCUMENTS</a:t>
                      </a:r>
                      <a:endParaRPr lang="en-PH" sz="2800" b="1" dirty="0"/>
                    </a:p>
                  </a:txBody>
                  <a:tcPr/>
                </a:tc>
                <a:tc>
                  <a:txBody>
                    <a:bodyPr/>
                    <a:lstStyle/>
                    <a:p>
                      <a:r>
                        <a:rPr lang="en-PH" sz="2800" dirty="0" smtClean="0"/>
                        <a:t>COURSE OF ACTION/ SIGNATURE</a:t>
                      </a:r>
                      <a:endParaRPr lang="en-PH" sz="2800" b="1" dirty="0"/>
                    </a:p>
                  </a:txBody>
                  <a:tcPr/>
                </a:tc>
              </a:tr>
              <a:tr h="716507">
                <a:tc>
                  <a:txBody>
                    <a:bodyPr/>
                    <a:lstStyle/>
                    <a:p>
                      <a:r>
                        <a:rPr lang="en-PH" sz="2800" b="0" dirty="0" smtClean="0">
                          <a:latin typeface="Arial Black" pitchFamily="34" charset="0"/>
                        </a:rPr>
                        <a:t>7. ACTION/</a:t>
                      </a:r>
                      <a:r>
                        <a:rPr lang="en-PH" sz="2800" b="0" baseline="0" dirty="0" smtClean="0">
                          <a:latin typeface="Arial Black" pitchFamily="34" charset="0"/>
                        </a:rPr>
                        <a:t> RESEARCH PROPOSAL </a:t>
                      </a:r>
                    </a:p>
                    <a:p>
                      <a:endParaRPr lang="en-PH" sz="2800" b="0" baseline="0" dirty="0" smtClean="0">
                        <a:latin typeface="Arial Black" pitchFamily="34" charset="0"/>
                      </a:endParaRPr>
                    </a:p>
                    <a:p>
                      <a:r>
                        <a:rPr lang="en-PH" sz="2000" b="0" baseline="0" dirty="0" smtClean="0">
                          <a:latin typeface="Arial Black" pitchFamily="34" charset="0"/>
                        </a:rPr>
                        <a:t>(CURRICULUM)</a:t>
                      </a:r>
                      <a:endParaRPr lang="en-PH" sz="2800" b="0" dirty="0">
                        <a:latin typeface="Arial Black" pitchFamily="34" charset="0"/>
                      </a:endParaRPr>
                    </a:p>
                  </a:txBody>
                  <a:tcPr/>
                </a:tc>
                <a:tc>
                  <a:txBody>
                    <a:bodyPr/>
                    <a:lstStyle/>
                    <a:p>
                      <a:r>
                        <a:rPr lang="en-PH" sz="2800" b="1" dirty="0" smtClean="0">
                          <a:solidFill>
                            <a:srgbClr val="C00000"/>
                          </a:solidFill>
                        </a:rPr>
                        <a:t>Prepared:</a:t>
                      </a:r>
                      <a:r>
                        <a:rPr lang="en-PH" sz="2800" b="1" baseline="0" dirty="0" smtClean="0">
                          <a:solidFill>
                            <a:srgbClr val="C00000"/>
                          </a:solidFill>
                        </a:rPr>
                        <a:t> </a:t>
                      </a:r>
                      <a:r>
                        <a:rPr lang="en-PH" sz="2800" b="1" baseline="0" dirty="0" smtClean="0"/>
                        <a:t>Proponent</a:t>
                      </a:r>
                    </a:p>
                    <a:p>
                      <a:r>
                        <a:rPr lang="en-PH" sz="2800" b="1" baseline="0" dirty="0" smtClean="0">
                          <a:solidFill>
                            <a:srgbClr val="C00000"/>
                          </a:solidFill>
                        </a:rPr>
                        <a:t>Noted: </a:t>
                      </a:r>
                      <a:r>
                        <a:rPr lang="en-PH" sz="2800" b="1" baseline="0" dirty="0" smtClean="0"/>
                        <a:t>School Head</a:t>
                      </a:r>
                    </a:p>
                    <a:p>
                      <a:r>
                        <a:rPr lang="en-PH" sz="2800" b="1" baseline="0" dirty="0" smtClean="0"/>
                        <a:t>(Initialled by Department Head)</a:t>
                      </a:r>
                    </a:p>
                    <a:p>
                      <a:r>
                        <a:rPr lang="en-PH" sz="2800" b="1" baseline="0" dirty="0" smtClean="0">
                          <a:solidFill>
                            <a:srgbClr val="C00000"/>
                          </a:solidFill>
                        </a:rPr>
                        <a:t>Reviewed: </a:t>
                      </a:r>
                      <a:r>
                        <a:rPr lang="en-PH" sz="2800" b="1" baseline="0" dirty="0" smtClean="0"/>
                        <a:t>Division Research Committee</a:t>
                      </a:r>
                    </a:p>
                    <a:p>
                      <a:r>
                        <a:rPr lang="en-PH" sz="2800" b="1" baseline="0" dirty="0" smtClean="0">
                          <a:solidFill>
                            <a:srgbClr val="C00000"/>
                          </a:solidFill>
                        </a:rPr>
                        <a:t>Chairman: </a:t>
                      </a:r>
                      <a:r>
                        <a:rPr lang="en-PH" sz="3600" b="1" baseline="0" dirty="0" smtClean="0"/>
                        <a:t>Josephine C. </a:t>
                      </a:r>
                      <a:r>
                        <a:rPr lang="en-PH" sz="3600" b="1" baseline="0" dirty="0" err="1" smtClean="0"/>
                        <a:t>Doroin</a:t>
                      </a:r>
                      <a:endParaRPr lang="en-PH" sz="2800" b="1" baseline="0" dirty="0" smtClean="0"/>
                    </a:p>
                    <a:p>
                      <a:r>
                        <a:rPr lang="en-PH" sz="2800" b="1" baseline="0" dirty="0" smtClean="0">
                          <a:solidFill>
                            <a:srgbClr val="C00000"/>
                          </a:solidFill>
                        </a:rPr>
                        <a:t>Co- Chairman: </a:t>
                      </a:r>
                      <a:r>
                        <a:rPr lang="en-PH" sz="3200" b="1" baseline="0" dirty="0" smtClean="0"/>
                        <a:t>Fernando C. </a:t>
                      </a:r>
                      <a:r>
                        <a:rPr lang="en-PH" sz="3200" b="1" baseline="0" dirty="0" err="1" smtClean="0"/>
                        <a:t>Macaraig</a:t>
                      </a:r>
                      <a:endParaRPr lang="en-PH" sz="2800" b="1" baseline="0" dirty="0" smtClean="0"/>
                    </a:p>
                    <a:p>
                      <a:r>
                        <a:rPr lang="en-PH" sz="2800" b="1" i="1" baseline="0" dirty="0" smtClean="0"/>
                        <a:t>     Education Program Supervisor-LRMDS</a:t>
                      </a:r>
                    </a:p>
                    <a:p>
                      <a:r>
                        <a:rPr lang="en-PH" sz="2800" b="1" dirty="0" smtClean="0">
                          <a:solidFill>
                            <a:srgbClr val="C00000"/>
                          </a:solidFill>
                        </a:rPr>
                        <a:t>Member:</a:t>
                      </a:r>
                      <a:r>
                        <a:rPr lang="en-PH" sz="2800" b="1" baseline="0" dirty="0" smtClean="0">
                          <a:solidFill>
                            <a:srgbClr val="C00000"/>
                          </a:solidFill>
                        </a:rPr>
                        <a:t> </a:t>
                      </a:r>
                      <a:r>
                        <a:rPr lang="en-PH" sz="2800" b="1" baseline="0" dirty="0" smtClean="0"/>
                        <a:t>Subject Area Supervisor</a:t>
                      </a:r>
                    </a:p>
                    <a:p>
                      <a:r>
                        <a:rPr lang="en-PH" sz="2800" b="1" baseline="0" dirty="0" smtClean="0">
                          <a:solidFill>
                            <a:srgbClr val="C00000"/>
                          </a:solidFill>
                        </a:rPr>
                        <a:t>Recommending Approval: </a:t>
                      </a:r>
                      <a:r>
                        <a:rPr lang="en-PH" sz="2800" b="1" baseline="0" dirty="0" smtClean="0"/>
                        <a:t>Chief, CID</a:t>
                      </a:r>
                    </a:p>
                    <a:p>
                      <a:r>
                        <a:rPr lang="en-PH" sz="2800" b="1" baseline="0" dirty="0" smtClean="0">
                          <a:solidFill>
                            <a:srgbClr val="C00000"/>
                          </a:solidFill>
                        </a:rPr>
                        <a:t>Approved: </a:t>
                      </a:r>
                      <a:r>
                        <a:rPr lang="en-PH" sz="2800" b="1" baseline="0" dirty="0" smtClean="0"/>
                        <a:t>ASDS</a:t>
                      </a:r>
                    </a:p>
                    <a:p>
                      <a:r>
                        <a:rPr lang="en-PH" sz="2800" b="1" dirty="0" smtClean="0"/>
                        <a:t>SDS</a:t>
                      </a:r>
                      <a:r>
                        <a:rPr lang="en-PH" sz="2400" b="1" dirty="0" smtClean="0"/>
                        <a:t> (if the fund is charged against MOOE)</a:t>
                      </a:r>
                      <a:endParaRPr lang="en-PH" sz="2800" b="1" dirty="0" smtClean="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228600"/>
          <a:ext cx="8458200" cy="5547360"/>
        </p:xfrm>
        <a:graphic>
          <a:graphicData uri="http://schemas.openxmlformats.org/drawingml/2006/table">
            <a:tbl>
              <a:tblPr firstRow="1" bandRow="1">
                <a:tableStyleId>{BDBED569-4797-4DF1-A0F4-6AAB3CD982D8}</a:tableStyleId>
              </a:tblPr>
              <a:tblGrid>
                <a:gridCol w="3200400"/>
                <a:gridCol w="5257800"/>
              </a:tblGrid>
              <a:tr h="426493">
                <a:tc>
                  <a:txBody>
                    <a:bodyPr/>
                    <a:lstStyle/>
                    <a:p>
                      <a:pPr algn="ctr"/>
                      <a:r>
                        <a:rPr lang="en-PH" sz="2800" dirty="0" smtClean="0"/>
                        <a:t>REPORTS</a:t>
                      </a:r>
                      <a:r>
                        <a:rPr lang="en-PH" sz="2800" baseline="0" dirty="0" smtClean="0"/>
                        <a:t> &amp; DOCUMENTS</a:t>
                      </a:r>
                      <a:endParaRPr lang="en-PH" sz="2800" b="1" dirty="0"/>
                    </a:p>
                  </a:txBody>
                  <a:tcPr/>
                </a:tc>
                <a:tc>
                  <a:txBody>
                    <a:bodyPr/>
                    <a:lstStyle/>
                    <a:p>
                      <a:pPr algn="ctr"/>
                      <a:r>
                        <a:rPr lang="en-PH" sz="2800" dirty="0" smtClean="0"/>
                        <a:t>COURSE OF ACTION/ SIGNATURE</a:t>
                      </a:r>
                      <a:endParaRPr lang="en-PH" sz="2800" b="1" dirty="0"/>
                    </a:p>
                  </a:txBody>
                  <a:tcPr/>
                </a:tc>
              </a:tr>
              <a:tr h="716507">
                <a:tc>
                  <a:txBody>
                    <a:bodyPr/>
                    <a:lstStyle/>
                    <a:p>
                      <a:r>
                        <a:rPr lang="en-PH" sz="4400" dirty="0" smtClean="0">
                          <a:latin typeface="Arial Black" pitchFamily="34" charset="0"/>
                        </a:rPr>
                        <a:t>8. Project </a:t>
                      </a:r>
                      <a:r>
                        <a:rPr lang="en-PH" sz="4800" dirty="0" smtClean="0">
                          <a:latin typeface="Arial Black" pitchFamily="34" charset="0"/>
                        </a:rPr>
                        <a:t>Proposal</a:t>
                      </a:r>
                      <a:endParaRPr lang="en-PH" sz="4800" b="1" dirty="0">
                        <a:latin typeface="Arial Black" pitchFamily="34" charset="0"/>
                      </a:endParaRPr>
                    </a:p>
                  </a:txBody>
                  <a:tcPr/>
                </a:tc>
                <a:tc>
                  <a:txBody>
                    <a:bodyPr/>
                    <a:lstStyle/>
                    <a:p>
                      <a:r>
                        <a:rPr lang="en-PH" sz="3200" b="1" dirty="0" smtClean="0">
                          <a:solidFill>
                            <a:srgbClr val="C00000"/>
                          </a:solidFill>
                        </a:rPr>
                        <a:t>Prepared:</a:t>
                      </a:r>
                      <a:r>
                        <a:rPr lang="en-PH" sz="3200" b="1" baseline="0" dirty="0" smtClean="0">
                          <a:solidFill>
                            <a:srgbClr val="C00000"/>
                          </a:solidFill>
                        </a:rPr>
                        <a:t> </a:t>
                      </a:r>
                      <a:r>
                        <a:rPr lang="en-PH" sz="3200" b="1" baseline="0" dirty="0" smtClean="0"/>
                        <a:t>Proponent</a:t>
                      </a:r>
                    </a:p>
                    <a:p>
                      <a:r>
                        <a:rPr lang="en-PH" sz="3200" b="1" baseline="0" dirty="0" smtClean="0">
                          <a:solidFill>
                            <a:srgbClr val="C00000"/>
                          </a:solidFill>
                        </a:rPr>
                        <a:t>Noted: </a:t>
                      </a:r>
                      <a:r>
                        <a:rPr lang="en-PH" sz="3200" b="1" baseline="0" dirty="0" smtClean="0"/>
                        <a:t>School Head</a:t>
                      </a:r>
                    </a:p>
                    <a:p>
                      <a:r>
                        <a:rPr lang="en-PH" sz="2800" b="1" baseline="0" dirty="0" smtClean="0"/>
                        <a:t> (Initialled by Department Head)</a:t>
                      </a:r>
                    </a:p>
                    <a:p>
                      <a:r>
                        <a:rPr lang="en-PH" sz="3200" b="1" baseline="0" dirty="0" smtClean="0">
                          <a:solidFill>
                            <a:srgbClr val="C00000"/>
                          </a:solidFill>
                        </a:rPr>
                        <a:t>Recommending Approval:    </a:t>
                      </a:r>
                    </a:p>
                    <a:p>
                      <a:r>
                        <a:rPr lang="en-PH" sz="3200" b="1" baseline="0" dirty="0" smtClean="0">
                          <a:solidFill>
                            <a:srgbClr val="C00000"/>
                          </a:solidFill>
                        </a:rPr>
                        <a:t>           </a:t>
                      </a:r>
                      <a:r>
                        <a:rPr lang="en-PH" sz="4400" b="1" baseline="0" dirty="0" smtClean="0"/>
                        <a:t>Ruby P. Pan</a:t>
                      </a:r>
                      <a:endParaRPr lang="en-PH" sz="3200" b="1" baseline="0" dirty="0" smtClean="0"/>
                    </a:p>
                    <a:p>
                      <a:r>
                        <a:rPr lang="en-PH" sz="3200" b="1" i="1" baseline="0" dirty="0" smtClean="0"/>
                        <a:t>Secondary Program Specialist</a:t>
                      </a:r>
                    </a:p>
                    <a:p>
                      <a:r>
                        <a:rPr lang="en-PH" sz="3200" b="1" i="1" baseline="0" dirty="0" smtClean="0"/>
                        <a:t>Social Mobilization</a:t>
                      </a:r>
                    </a:p>
                    <a:p>
                      <a:r>
                        <a:rPr lang="en-PH" sz="3200" b="1" baseline="0" dirty="0" smtClean="0">
                          <a:solidFill>
                            <a:srgbClr val="C00000"/>
                          </a:solidFill>
                        </a:rPr>
                        <a:t>Reviewed: </a:t>
                      </a:r>
                      <a:r>
                        <a:rPr lang="en-PH" sz="3200" b="1" baseline="0" dirty="0" smtClean="0"/>
                        <a:t>Chief, SGOD</a:t>
                      </a:r>
                    </a:p>
                    <a:p>
                      <a:r>
                        <a:rPr lang="en-PH" sz="3200" b="1" baseline="0" dirty="0" smtClean="0">
                          <a:solidFill>
                            <a:srgbClr val="C00000"/>
                          </a:solidFill>
                        </a:rPr>
                        <a:t>Approved: </a:t>
                      </a:r>
                      <a:r>
                        <a:rPr lang="en-PH" sz="3200" b="1" baseline="0" dirty="0" smtClean="0"/>
                        <a:t>ASDS</a:t>
                      </a: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Autofit/>
          </a:bodyPr>
          <a:lstStyle/>
          <a:p>
            <a:r>
              <a:rPr lang="en-PH" sz="3600" b="1" dirty="0" smtClean="0">
                <a:solidFill>
                  <a:schemeClr val="bg1"/>
                </a:solidFill>
              </a:rPr>
              <a:t>Division Memorandum: Assignment of EP Supervisor/Division Coordinators</a:t>
            </a:r>
            <a:endParaRPr lang="en-PH" sz="3600" b="1" dirty="0">
              <a:solidFill>
                <a:schemeClr val="bg1"/>
              </a:solidFill>
            </a:endParaRPr>
          </a:p>
        </p:txBody>
      </p:sp>
      <p:graphicFrame>
        <p:nvGraphicFramePr>
          <p:cNvPr id="4" name="Content Placeholder 3"/>
          <p:cNvGraphicFramePr>
            <a:graphicFrameLocks noGrp="1"/>
          </p:cNvGraphicFramePr>
          <p:nvPr>
            <p:ph idx="1"/>
          </p:nvPr>
        </p:nvGraphicFramePr>
        <p:xfrm>
          <a:off x="152400" y="1600200"/>
          <a:ext cx="8763000" cy="4953000"/>
        </p:xfrm>
        <a:graphic>
          <a:graphicData uri="http://schemas.openxmlformats.org/drawingml/2006/table">
            <a:tbl>
              <a:tblPr firstRow="1" bandRow="1">
                <a:tableStyleId>{BDBED569-4797-4DF1-A0F4-6AAB3CD982D8}</a:tableStyleId>
              </a:tblPr>
              <a:tblGrid>
                <a:gridCol w="2895600"/>
                <a:gridCol w="1447800"/>
                <a:gridCol w="2590800"/>
                <a:gridCol w="1828800"/>
              </a:tblGrid>
              <a:tr h="666750">
                <a:tc>
                  <a:txBody>
                    <a:bodyPr/>
                    <a:lstStyle/>
                    <a:p>
                      <a:pPr algn="ctr"/>
                      <a:r>
                        <a:rPr lang="en-PH" dirty="0" smtClean="0"/>
                        <a:t>Name</a:t>
                      </a:r>
                      <a:endParaRPr lang="en-PH" dirty="0">
                        <a:solidFill>
                          <a:schemeClr val="tx1"/>
                        </a:solidFill>
                      </a:endParaRPr>
                    </a:p>
                  </a:txBody>
                  <a:tcPr>
                    <a:solidFill>
                      <a:srgbClr val="FFFF00"/>
                    </a:solidFill>
                  </a:tcPr>
                </a:tc>
                <a:tc>
                  <a:txBody>
                    <a:bodyPr/>
                    <a:lstStyle/>
                    <a:p>
                      <a:pPr algn="ctr"/>
                      <a:r>
                        <a:rPr lang="en-PH" dirty="0" smtClean="0"/>
                        <a:t>Subject Area</a:t>
                      </a:r>
                      <a:endParaRPr lang="en-PH" dirty="0">
                        <a:solidFill>
                          <a:schemeClr val="tx1"/>
                        </a:solidFill>
                      </a:endParaRPr>
                    </a:p>
                  </a:txBody>
                  <a:tcPr>
                    <a:solidFill>
                      <a:srgbClr val="FFFF00"/>
                    </a:solidFill>
                  </a:tcPr>
                </a:tc>
                <a:tc>
                  <a:txBody>
                    <a:bodyPr/>
                    <a:lstStyle/>
                    <a:p>
                      <a:pPr algn="ctr"/>
                      <a:r>
                        <a:rPr lang="en-PH" dirty="0" smtClean="0"/>
                        <a:t>Curriculum-Related</a:t>
                      </a:r>
                      <a:r>
                        <a:rPr lang="en-PH" baseline="0" dirty="0" smtClean="0"/>
                        <a:t> &amp; Other Programs</a:t>
                      </a:r>
                      <a:endParaRPr lang="en-PH" dirty="0">
                        <a:solidFill>
                          <a:schemeClr val="tx1"/>
                        </a:solidFill>
                      </a:endParaRPr>
                    </a:p>
                  </a:txBody>
                  <a:tcPr>
                    <a:solidFill>
                      <a:srgbClr val="FFFF00"/>
                    </a:solidFill>
                  </a:tcPr>
                </a:tc>
                <a:tc>
                  <a:txBody>
                    <a:bodyPr/>
                    <a:lstStyle/>
                    <a:p>
                      <a:pPr algn="ctr"/>
                      <a:r>
                        <a:rPr lang="en-PH" dirty="0" smtClean="0"/>
                        <a:t>District</a:t>
                      </a:r>
                      <a:r>
                        <a:rPr lang="en-PH" baseline="0" dirty="0" smtClean="0"/>
                        <a:t> Assignment</a:t>
                      </a:r>
                      <a:endParaRPr lang="en-PH" dirty="0">
                        <a:solidFill>
                          <a:schemeClr val="tx1"/>
                        </a:solidFill>
                      </a:endParaRPr>
                    </a:p>
                  </a:txBody>
                  <a:tcPr>
                    <a:solidFill>
                      <a:srgbClr val="FFFF00"/>
                    </a:solidFill>
                  </a:tcPr>
                </a:tc>
              </a:tr>
              <a:tr h="2095500">
                <a:tc>
                  <a:txBody>
                    <a:bodyPr/>
                    <a:lstStyle/>
                    <a:p>
                      <a:r>
                        <a:rPr lang="en-PH" sz="1800" b="1" dirty="0" smtClean="0"/>
                        <a:t>PRECIOSA</a:t>
                      </a:r>
                      <a:r>
                        <a:rPr lang="en-PH" sz="1800" b="1" baseline="0" dirty="0" smtClean="0"/>
                        <a:t> R. DELA VEGA</a:t>
                      </a:r>
                    </a:p>
                    <a:p>
                      <a:r>
                        <a:rPr lang="en-PH" b="1" baseline="0" dirty="0" smtClean="0"/>
                        <a:t>EP Supervisor-I</a:t>
                      </a:r>
                      <a:endParaRPr lang="en-PH" b="1" dirty="0"/>
                    </a:p>
                  </a:txBody>
                  <a:tcPr/>
                </a:tc>
                <a:tc>
                  <a:txBody>
                    <a:bodyPr/>
                    <a:lstStyle/>
                    <a:p>
                      <a:r>
                        <a:rPr lang="en-PH" b="1" dirty="0" smtClean="0"/>
                        <a:t>English</a:t>
                      </a:r>
                      <a:endParaRPr lang="en-PH" b="1" dirty="0"/>
                    </a:p>
                  </a:txBody>
                  <a:tcPr/>
                </a:tc>
                <a:tc>
                  <a:txBody>
                    <a:bodyPr/>
                    <a:lstStyle/>
                    <a:p>
                      <a:r>
                        <a:rPr lang="en-PH" b="1" dirty="0" smtClean="0"/>
                        <a:t>SBMP, PHIL-IRI, Campus Journalism/PRESSCON, ECARP,RR,EGRA, </a:t>
                      </a:r>
                      <a:r>
                        <a:rPr lang="en-PH" b="1" dirty="0" err="1" smtClean="0"/>
                        <a:t>Comm.Arts</a:t>
                      </a:r>
                      <a:r>
                        <a:rPr lang="en-PH" b="1" baseline="0" dirty="0" smtClean="0"/>
                        <a:t> Festival, K to 12 Curriculum (Sec.), Foreign Languages, BAC (Infra)</a:t>
                      </a:r>
                      <a:endParaRPr lang="en-PH" b="1" dirty="0"/>
                    </a:p>
                  </a:txBody>
                  <a:tcPr/>
                </a:tc>
                <a:tc>
                  <a:txBody>
                    <a:bodyPr/>
                    <a:lstStyle/>
                    <a:p>
                      <a:r>
                        <a:rPr lang="en-PH" b="1" dirty="0" err="1" smtClean="0"/>
                        <a:t>Ragay</a:t>
                      </a:r>
                      <a:endParaRPr lang="en-PH" b="1" dirty="0" smtClean="0"/>
                    </a:p>
                    <a:p>
                      <a:r>
                        <a:rPr lang="en-PH" b="1" dirty="0" err="1" smtClean="0"/>
                        <a:t>Camaligan</a:t>
                      </a:r>
                      <a:endParaRPr lang="en-PH" b="1" dirty="0" smtClean="0"/>
                    </a:p>
                    <a:p>
                      <a:r>
                        <a:rPr lang="en-PH" b="1" dirty="0" err="1" smtClean="0"/>
                        <a:t>Bula</a:t>
                      </a:r>
                      <a:endParaRPr lang="en-PH" b="1" dirty="0"/>
                    </a:p>
                  </a:txBody>
                  <a:tcPr/>
                </a:tc>
              </a:tr>
              <a:tr h="1238250">
                <a:tc>
                  <a:txBody>
                    <a:bodyPr/>
                    <a:lstStyle/>
                    <a:p>
                      <a:r>
                        <a:rPr lang="en-PH" b="1" dirty="0" smtClean="0"/>
                        <a:t>EMILY B. ESMABE</a:t>
                      </a:r>
                    </a:p>
                    <a:p>
                      <a:r>
                        <a:rPr lang="en-PH" b="1" dirty="0" smtClean="0"/>
                        <a:t>EP Supervisor-I</a:t>
                      </a:r>
                      <a:endParaRPr lang="en-PH" b="1" dirty="0"/>
                    </a:p>
                  </a:txBody>
                  <a:tcPr/>
                </a:tc>
                <a:tc>
                  <a:txBody>
                    <a:bodyPr/>
                    <a:lstStyle/>
                    <a:p>
                      <a:r>
                        <a:rPr lang="en-PH" b="1" dirty="0" smtClean="0"/>
                        <a:t>Science</a:t>
                      </a:r>
                      <a:endParaRPr lang="en-PH" b="1" dirty="0"/>
                    </a:p>
                  </a:txBody>
                  <a:tcPr/>
                </a:tc>
                <a:tc>
                  <a:txBody>
                    <a:bodyPr/>
                    <a:lstStyle/>
                    <a:p>
                      <a:r>
                        <a:rPr lang="en-PH" b="1" dirty="0" smtClean="0"/>
                        <a:t>YES-O ,Festival of Talents, SSES Curriculum, Science Research Congress</a:t>
                      </a:r>
                      <a:endParaRPr lang="en-PH" b="1" dirty="0"/>
                    </a:p>
                  </a:txBody>
                  <a:tcPr/>
                </a:tc>
                <a:tc>
                  <a:txBody>
                    <a:bodyPr/>
                    <a:lstStyle/>
                    <a:p>
                      <a:r>
                        <a:rPr lang="en-PH" b="1" dirty="0" err="1" smtClean="0"/>
                        <a:t>Siruma</a:t>
                      </a:r>
                      <a:endParaRPr lang="en-PH" b="1" dirty="0" smtClean="0"/>
                    </a:p>
                    <a:p>
                      <a:r>
                        <a:rPr lang="en-PH" b="1" dirty="0" err="1" smtClean="0"/>
                        <a:t>Tinambac</a:t>
                      </a:r>
                      <a:r>
                        <a:rPr lang="en-PH" b="1" dirty="0" smtClean="0"/>
                        <a:t> South</a:t>
                      </a:r>
                    </a:p>
                    <a:p>
                      <a:r>
                        <a:rPr lang="en-PH" b="1" dirty="0" err="1" smtClean="0"/>
                        <a:t>Libmanan</a:t>
                      </a:r>
                      <a:r>
                        <a:rPr lang="en-PH" b="1" dirty="0" smtClean="0"/>
                        <a:t> South</a:t>
                      </a:r>
                      <a:endParaRPr lang="en-PH" b="1" dirty="0"/>
                    </a:p>
                  </a:txBody>
                  <a:tcPr/>
                </a:tc>
              </a:tr>
              <a:tr h="952500">
                <a:tc>
                  <a:txBody>
                    <a:bodyPr/>
                    <a:lstStyle/>
                    <a:p>
                      <a:r>
                        <a:rPr lang="en-PH" b="1" dirty="0" smtClean="0"/>
                        <a:t>SARAH CHRISTINE</a:t>
                      </a:r>
                      <a:r>
                        <a:rPr lang="en-PH" b="1" baseline="0" dirty="0" smtClean="0"/>
                        <a:t> P. GODOY</a:t>
                      </a:r>
                    </a:p>
                    <a:p>
                      <a:r>
                        <a:rPr lang="en-PH" b="1" baseline="0" dirty="0" smtClean="0"/>
                        <a:t>EP Supervisor-I</a:t>
                      </a:r>
                      <a:endParaRPr lang="en-PH" b="1" dirty="0"/>
                    </a:p>
                  </a:txBody>
                  <a:tcPr/>
                </a:tc>
                <a:tc>
                  <a:txBody>
                    <a:bodyPr/>
                    <a:lstStyle/>
                    <a:p>
                      <a:r>
                        <a:rPr lang="en-PH" b="1" dirty="0" smtClean="0"/>
                        <a:t>Mathematics</a:t>
                      </a:r>
                      <a:endParaRPr lang="en-PH" b="1" dirty="0"/>
                    </a:p>
                  </a:txBody>
                  <a:tcPr/>
                </a:tc>
                <a:tc>
                  <a:txBody>
                    <a:bodyPr/>
                    <a:lstStyle/>
                    <a:p>
                      <a:r>
                        <a:rPr lang="en-PH" b="1" dirty="0" smtClean="0"/>
                        <a:t>MTAP, EGMA, Festival</a:t>
                      </a:r>
                      <a:r>
                        <a:rPr lang="en-PH" b="1" baseline="0" dirty="0" smtClean="0"/>
                        <a:t> of Talents, Math Quiz Bee, BAC (Infra)</a:t>
                      </a:r>
                      <a:endParaRPr lang="en-PH" b="1" dirty="0"/>
                    </a:p>
                  </a:txBody>
                  <a:tcPr/>
                </a:tc>
                <a:tc>
                  <a:txBody>
                    <a:bodyPr/>
                    <a:lstStyle/>
                    <a:p>
                      <a:r>
                        <a:rPr lang="en-PH" b="1" dirty="0" err="1" smtClean="0"/>
                        <a:t>Garchitorena</a:t>
                      </a:r>
                      <a:endParaRPr lang="en-PH" b="1" dirty="0" smtClean="0"/>
                    </a:p>
                    <a:p>
                      <a:r>
                        <a:rPr lang="en-PH" b="1" dirty="0" err="1" smtClean="0"/>
                        <a:t>Minalabac</a:t>
                      </a:r>
                      <a:endParaRPr lang="en-PH" b="1" dirty="0" smtClean="0"/>
                    </a:p>
                    <a:p>
                      <a:r>
                        <a:rPr lang="en-PH" b="1" dirty="0" err="1" smtClean="0"/>
                        <a:t>Libmanan</a:t>
                      </a:r>
                      <a:r>
                        <a:rPr lang="en-PH" b="1" baseline="0" dirty="0" smtClean="0"/>
                        <a:t> North</a:t>
                      </a:r>
                      <a:endParaRPr lang="en-PH" b="1"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228600"/>
          <a:ext cx="8839200" cy="6400800"/>
        </p:xfrm>
        <a:graphic>
          <a:graphicData uri="http://schemas.openxmlformats.org/drawingml/2006/table">
            <a:tbl>
              <a:tblPr firstRow="1" bandRow="1">
                <a:tableStyleId>{BDBED569-4797-4DF1-A0F4-6AAB3CD982D8}</a:tableStyleId>
              </a:tblPr>
              <a:tblGrid>
                <a:gridCol w="2286000"/>
                <a:gridCol w="1295400"/>
                <a:gridCol w="3048000"/>
                <a:gridCol w="2209800"/>
              </a:tblGrid>
              <a:tr h="736092">
                <a:tc>
                  <a:txBody>
                    <a:bodyPr/>
                    <a:lstStyle/>
                    <a:p>
                      <a:pPr algn="ctr"/>
                      <a:r>
                        <a:rPr lang="en-PH" sz="2000" dirty="0" smtClean="0"/>
                        <a:t>Name</a:t>
                      </a:r>
                      <a:endParaRPr lang="en-PH" sz="2000" dirty="0">
                        <a:solidFill>
                          <a:schemeClr val="tx1"/>
                        </a:solidFill>
                      </a:endParaRPr>
                    </a:p>
                  </a:txBody>
                  <a:tcPr>
                    <a:solidFill>
                      <a:srgbClr val="FFFF00"/>
                    </a:solidFill>
                  </a:tcPr>
                </a:tc>
                <a:tc>
                  <a:txBody>
                    <a:bodyPr/>
                    <a:lstStyle/>
                    <a:p>
                      <a:pPr algn="ctr"/>
                      <a:r>
                        <a:rPr lang="en-PH" sz="2000" dirty="0" smtClean="0"/>
                        <a:t>Subject Area</a:t>
                      </a:r>
                      <a:endParaRPr lang="en-PH" sz="2000" dirty="0">
                        <a:solidFill>
                          <a:schemeClr val="tx1"/>
                        </a:solidFill>
                      </a:endParaRPr>
                    </a:p>
                  </a:txBody>
                  <a:tcPr>
                    <a:solidFill>
                      <a:srgbClr val="FFFF00"/>
                    </a:solidFill>
                  </a:tcPr>
                </a:tc>
                <a:tc>
                  <a:txBody>
                    <a:bodyPr/>
                    <a:lstStyle/>
                    <a:p>
                      <a:pPr algn="ctr"/>
                      <a:r>
                        <a:rPr lang="en-PH" sz="2000" dirty="0" smtClean="0"/>
                        <a:t>Curriculum-Related</a:t>
                      </a:r>
                      <a:r>
                        <a:rPr lang="en-PH" sz="2000" baseline="0" dirty="0" smtClean="0"/>
                        <a:t> &amp; Other Programs</a:t>
                      </a:r>
                      <a:endParaRPr lang="en-PH" sz="2000" dirty="0">
                        <a:solidFill>
                          <a:schemeClr val="tx1"/>
                        </a:solidFill>
                      </a:endParaRPr>
                    </a:p>
                  </a:txBody>
                  <a:tcPr>
                    <a:solidFill>
                      <a:srgbClr val="FFFF00"/>
                    </a:solidFill>
                  </a:tcPr>
                </a:tc>
                <a:tc>
                  <a:txBody>
                    <a:bodyPr/>
                    <a:lstStyle/>
                    <a:p>
                      <a:pPr algn="ctr"/>
                      <a:r>
                        <a:rPr lang="en-PH" sz="2000" dirty="0" smtClean="0"/>
                        <a:t>District</a:t>
                      </a:r>
                      <a:r>
                        <a:rPr lang="en-PH" sz="2000" baseline="0" dirty="0" smtClean="0"/>
                        <a:t> Assignment</a:t>
                      </a:r>
                      <a:endParaRPr lang="en-PH" sz="2000" dirty="0">
                        <a:solidFill>
                          <a:schemeClr val="tx1"/>
                        </a:solidFill>
                      </a:endParaRPr>
                    </a:p>
                  </a:txBody>
                  <a:tcPr>
                    <a:solidFill>
                      <a:srgbClr val="FFFF00"/>
                    </a:solidFill>
                  </a:tcPr>
                </a:tc>
              </a:tr>
              <a:tr h="1248156">
                <a:tc>
                  <a:txBody>
                    <a:bodyPr/>
                    <a:lstStyle/>
                    <a:p>
                      <a:r>
                        <a:rPr lang="en-PH" sz="1800" b="1" dirty="0" smtClean="0"/>
                        <a:t>FELICIDAD P.</a:t>
                      </a:r>
                      <a:r>
                        <a:rPr lang="en-PH" sz="1800" b="1" baseline="0" dirty="0" smtClean="0"/>
                        <a:t> BISENIO</a:t>
                      </a:r>
                    </a:p>
                    <a:p>
                      <a:r>
                        <a:rPr lang="en-PH" sz="1800" b="1" baseline="0" dirty="0" smtClean="0"/>
                        <a:t>EP Supervisor-I</a:t>
                      </a:r>
                      <a:endParaRPr lang="en-PH" sz="1800" b="1" dirty="0"/>
                    </a:p>
                  </a:txBody>
                  <a:tcPr/>
                </a:tc>
                <a:tc>
                  <a:txBody>
                    <a:bodyPr/>
                    <a:lstStyle/>
                    <a:p>
                      <a:r>
                        <a:rPr lang="en-PH" sz="1800" b="1" dirty="0" smtClean="0"/>
                        <a:t>Filipino</a:t>
                      </a:r>
                      <a:endParaRPr lang="en-PH" sz="1800" b="1" dirty="0"/>
                    </a:p>
                  </a:txBody>
                  <a:tcPr/>
                </a:tc>
                <a:tc>
                  <a:txBody>
                    <a:bodyPr/>
                    <a:lstStyle/>
                    <a:p>
                      <a:r>
                        <a:rPr lang="en-PH" sz="1800" b="1" dirty="0" smtClean="0"/>
                        <a:t>Campus Journalism/PRESSCON, PHIL-IRI, Comm.</a:t>
                      </a:r>
                      <a:r>
                        <a:rPr lang="en-PH" sz="1800" b="1" baseline="0" dirty="0" smtClean="0"/>
                        <a:t> Arts  Festival, MTB-MLE, BAC (Goods)</a:t>
                      </a:r>
                      <a:endParaRPr lang="en-PH" sz="1800" b="1" dirty="0"/>
                    </a:p>
                  </a:txBody>
                  <a:tcPr/>
                </a:tc>
                <a:tc>
                  <a:txBody>
                    <a:bodyPr/>
                    <a:lstStyle/>
                    <a:p>
                      <a:r>
                        <a:rPr lang="en-PH" sz="1800" b="1" dirty="0" err="1" smtClean="0"/>
                        <a:t>Caramoan</a:t>
                      </a:r>
                      <a:endParaRPr lang="en-PH" sz="1800" b="1" dirty="0" smtClean="0"/>
                    </a:p>
                    <a:p>
                      <a:r>
                        <a:rPr lang="en-PH" sz="1800" b="1" dirty="0" err="1" smtClean="0"/>
                        <a:t>Sipocot</a:t>
                      </a:r>
                      <a:r>
                        <a:rPr lang="en-PH" sz="1800" b="1" dirty="0" smtClean="0"/>
                        <a:t> South</a:t>
                      </a:r>
                    </a:p>
                    <a:p>
                      <a:r>
                        <a:rPr lang="en-PH" sz="1800" b="1" dirty="0" err="1" smtClean="0"/>
                        <a:t>Lagonoy</a:t>
                      </a:r>
                      <a:r>
                        <a:rPr lang="en-PH" sz="1800" b="1" dirty="0" smtClean="0"/>
                        <a:t> South</a:t>
                      </a:r>
                      <a:endParaRPr lang="en-PH" sz="1800" b="1" dirty="0"/>
                    </a:p>
                  </a:txBody>
                  <a:tcPr/>
                </a:tc>
              </a:tr>
              <a:tr h="1248156">
                <a:tc>
                  <a:txBody>
                    <a:bodyPr/>
                    <a:lstStyle/>
                    <a:p>
                      <a:r>
                        <a:rPr lang="en-PH" sz="1800" b="1" dirty="0" smtClean="0"/>
                        <a:t>MARIBEN D. BERJA</a:t>
                      </a:r>
                    </a:p>
                    <a:p>
                      <a:r>
                        <a:rPr lang="en-PH" sz="1800" b="1" dirty="0" smtClean="0"/>
                        <a:t>EP Supervisor-I</a:t>
                      </a:r>
                      <a:endParaRPr lang="en-PH" sz="1800" b="1" dirty="0"/>
                    </a:p>
                  </a:txBody>
                  <a:tcPr/>
                </a:tc>
                <a:tc>
                  <a:txBody>
                    <a:bodyPr/>
                    <a:lstStyle/>
                    <a:p>
                      <a:r>
                        <a:rPr lang="en-PH" sz="1800" b="1" dirty="0" err="1" smtClean="0"/>
                        <a:t>Araling</a:t>
                      </a:r>
                      <a:r>
                        <a:rPr lang="en-PH" sz="1800" b="1" dirty="0" smtClean="0"/>
                        <a:t> </a:t>
                      </a:r>
                      <a:r>
                        <a:rPr lang="en-PH" sz="1800" b="1" dirty="0" err="1" smtClean="0"/>
                        <a:t>Panlipunan</a:t>
                      </a:r>
                      <a:endParaRPr lang="en-PH" sz="1800" b="1" dirty="0"/>
                    </a:p>
                  </a:txBody>
                  <a:tcPr/>
                </a:tc>
                <a:tc>
                  <a:txBody>
                    <a:bodyPr/>
                    <a:lstStyle/>
                    <a:p>
                      <a:r>
                        <a:rPr lang="en-PH" sz="1800" b="1" dirty="0" smtClean="0"/>
                        <a:t>SSG/SPG, Map Reading Skills,</a:t>
                      </a:r>
                      <a:r>
                        <a:rPr lang="en-PH" sz="1800" b="1" baseline="0" dirty="0" smtClean="0"/>
                        <a:t> Competition/Population Quiz, National School Celebrations, BAC Inspectorate</a:t>
                      </a:r>
                      <a:endParaRPr lang="en-PH" sz="1800" b="1" dirty="0"/>
                    </a:p>
                  </a:txBody>
                  <a:tcPr/>
                </a:tc>
                <a:tc>
                  <a:txBody>
                    <a:bodyPr/>
                    <a:lstStyle/>
                    <a:p>
                      <a:r>
                        <a:rPr lang="en-PH" sz="1800" b="1" dirty="0" err="1" smtClean="0"/>
                        <a:t>Balatan</a:t>
                      </a:r>
                      <a:endParaRPr lang="en-PH" sz="1800" b="1" dirty="0" smtClean="0"/>
                    </a:p>
                    <a:p>
                      <a:r>
                        <a:rPr lang="en-PH" sz="1800" b="1" dirty="0" err="1" smtClean="0"/>
                        <a:t>Canaman</a:t>
                      </a:r>
                      <a:endParaRPr lang="en-PH" sz="1800" b="1" dirty="0" smtClean="0"/>
                    </a:p>
                    <a:p>
                      <a:r>
                        <a:rPr lang="en-PH" sz="1800" b="1" dirty="0" err="1" smtClean="0"/>
                        <a:t>Baao</a:t>
                      </a:r>
                      <a:endParaRPr lang="en-PH" sz="1800" b="1" dirty="0"/>
                    </a:p>
                  </a:txBody>
                  <a:tcPr/>
                </a:tc>
              </a:tr>
              <a:tr h="1248156">
                <a:tc>
                  <a:txBody>
                    <a:bodyPr/>
                    <a:lstStyle/>
                    <a:p>
                      <a:r>
                        <a:rPr lang="en-PH" sz="1800" b="1" dirty="0" smtClean="0"/>
                        <a:t>IMELDA A. NARDO</a:t>
                      </a:r>
                    </a:p>
                    <a:p>
                      <a:r>
                        <a:rPr lang="en-PH" sz="1800" b="1" dirty="0" smtClean="0"/>
                        <a:t>EP Supervisor-I</a:t>
                      </a:r>
                      <a:endParaRPr lang="en-PH" sz="1800" b="1" dirty="0"/>
                    </a:p>
                  </a:txBody>
                  <a:tcPr/>
                </a:tc>
                <a:tc>
                  <a:txBody>
                    <a:bodyPr/>
                    <a:lstStyle/>
                    <a:p>
                      <a:r>
                        <a:rPr lang="en-PH" sz="1800" b="1" dirty="0" smtClean="0"/>
                        <a:t>MAPEH</a:t>
                      </a:r>
                      <a:endParaRPr lang="en-PH" sz="1800" b="1" dirty="0"/>
                    </a:p>
                  </a:txBody>
                  <a:tcPr/>
                </a:tc>
                <a:tc>
                  <a:txBody>
                    <a:bodyPr/>
                    <a:lstStyle/>
                    <a:p>
                      <a:r>
                        <a:rPr lang="en-PH" sz="1800" b="1" dirty="0" smtClean="0"/>
                        <a:t>Festival of Songs &amp; Dances, Teachers</a:t>
                      </a:r>
                      <a:r>
                        <a:rPr lang="en-PH" sz="1800" b="1" baseline="0" dirty="0" smtClean="0"/>
                        <a:t> Choir/Band, Dance Troupe, Flag Ritual (Div. Office), BAC Secretariat(Infra)</a:t>
                      </a:r>
                      <a:endParaRPr lang="en-PH" sz="1800" b="1" dirty="0"/>
                    </a:p>
                  </a:txBody>
                  <a:tcPr/>
                </a:tc>
                <a:tc>
                  <a:txBody>
                    <a:bodyPr/>
                    <a:lstStyle/>
                    <a:p>
                      <a:r>
                        <a:rPr lang="en-PH" sz="1800" b="1" dirty="0" err="1" smtClean="0"/>
                        <a:t>Tinambac</a:t>
                      </a:r>
                      <a:r>
                        <a:rPr lang="en-PH" sz="1800" b="1" dirty="0" smtClean="0"/>
                        <a:t> North</a:t>
                      </a:r>
                    </a:p>
                    <a:p>
                      <a:r>
                        <a:rPr lang="en-PH" sz="1800" b="1" dirty="0" err="1" smtClean="0"/>
                        <a:t>Sagñay</a:t>
                      </a:r>
                      <a:endParaRPr lang="en-PH" sz="1800" b="1" dirty="0" smtClean="0"/>
                    </a:p>
                    <a:p>
                      <a:r>
                        <a:rPr lang="en-PH" sz="1800" b="1" dirty="0" err="1" smtClean="0"/>
                        <a:t>Pasacao</a:t>
                      </a:r>
                      <a:endParaRPr lang="en-PH" sz="1800" b="1" dirty="0"/>
                    </a:p>
                  </a:txBody>
                  <a:tcPr/>
                </a:tc>
              </a:tr>
              <a:tr h="960120">
                <a:tc>
                  <a:txBody>
                    <a:bodyPr/>
                    <a:lstStyle/>
                    <a:p>
                      <a:r>
                        <a:rPr lang="en-PH" sz="1800" b="1" dirty="0" smtClean="0"/>
                        <a:t>LILIAN R. PAREDES</a:t>
                      </a:r>
                    </a:p>
                    <a:p>
                      <a:r>
                        <a:rPr lang="en-PH" sz="1800" b="1" dirty="0" smtClean="0"/>
                        <a:t>EP</a:t>
                      </a:r>
                      <a:r>
                        <a:rPr lang="en-PH" sz="1800" b="1" baseline="0" dirty="0" smtClean="0"/>
                        <a:t> Supervisor-I</a:t>
                      </a:r>
                      <a:endParaRPr lang="en-PH" sz="1800" b="1" dirty="0"/>
                    </a:p>
                  </a:txBody>
                  <a:tcPr/>
                </a:tc>
                <a:tc>
                  <a:txBody>
                    <a:bodyPr/>
                    <a:lstStyle/>
                    <a:p>
                      <a:r>
                        <a:rPr lang="en-PH" sz="1800" b="1" dirty="0" smtClean="0"/>
                        <a:t>EPP/TLE-H.E.</a:t>
                      </a:r>
                      <a:endParaRPr lang="en-PH" sz="1800" b="1" dirty="0"/>
                    </a:p>
                  </a:txBody>
                  <a:tcPr/>
                </a:tc>
                <a:tc>
                  <a:txBody>
                    <a:bodyPr/>
                    <a:lstStyle/>
                    <a:p>
                      <a:r>
                        <a:rPr lang="en-PH" sz="1800" b="1" dirty="0" smtClean="0"/>
                        <a:t>STEP</a:t>
                      </a:r>
                      <a:r>
                        <a:rPr lang="en-PH" sz="1800" b="1" baseline="0" dirty="0" smtClean="0"/>
                        <a:t> Skills Competition, Festival of Talent/ BAC Inspectorate</a:t>
                      </a:r>
                      <a:endParaRPr lang="en-PH" sz="1800" b="1" dirty="0"/>
                    </a:p>
                  </a:txBody>
                  <a:tcPr/>
                </a:tc>
                <a:tc>
                  <a:txBody>
                    <a:bodyPr/>
                    <a:lstStyle/>
                    <a:p>
                      <a:r>
                        <a:rPr lang="en-PH" sz="1800" b="1" dirty="0" err="1" smtClean="0"/>
                        <a:t>Lagonoy</a:t>
                      </a:r>
                      <a:r>
                        <a:rPr lang="en-PH" sz="1800" b="1" dirty="0" smtClean="0"/>
                        <a:t> North</a:t>
                      </a:r>
                    </a:p>
                    <a:p>
                      <a:r>
                        <a:rPr lang="en-PH" sz="1800" b="1" dirty="0" err="1" smtClean="0"/>
                        <a:t>Nabua</a:t>
                      </a:r>
                      <a:r>
                        <a:rPr lang="en-PH" sz="1800" b="1" dirty="0" smtClean="0"/>
                        <a:t> West</a:t>
                      </a:r>
                    </a:p>
                    <a:p>
                      <a:r>
                        <a:rPr lang="en-PH" sz="1800" b="1" dirty="0" err="1" smtClean="0"/>
                        <a:t>Sipocot</a:t>
                      </a:r>
                      <a:r>
                        <a:rPr lang="en-PH" sz="1800" b="1" dirty="0" smtClean="0"/>
                        <a:t> North</a:t>
                      </a:r>
                      <a:endParaRPr lang="en-PH" sz="1800" b="1" dirty="0"/>
                    </a:p>
                  </a:txBody>
                  <a:tcPr/>
                </a:tc>
              </a:tr>
              <a:tr h="960120">
                <a:tc>
                  <a:txBody>
                    <a:bodyPr/>
                    <a:lstStyle/>
                    <a:p>
                      <a:r>
                        <a:rPr lang="en-PH" sz="1800" b="1" dirty="0" smtClean="0"/>
                        <a:t>ABNER A. RIVERA</a:t>
                      </a:r>
                    </a:p>
                    <a:p>
                      <a:r>
                        <a:rPr lang="en-PH" sz="1800" b="1" dirty="0" smtClean="0"/>
                        <a:t>EP Supervisor-I</a:t>
                      </a:r>
                      <a:endParaRPr lang="en-PH" sz="1800" b="1" dirty="0"/>
                    </a:p>
                  </a:txBody>
                  <a:tcPr/>
                </a:tc>
                <a:tc>
                  <a:txBody>
                    <a:bodyPr/>
                    <a:lstStyle/>
                    <a:p>
                      <a:r>
                        <a:rPr lang="en-PH" sz="1800" b="1" dirty="0" smtClean="0"/>
                        <a:t>EPP/TLE-Industrial Arts</a:t>
                      </a:r>
                      <a:endParaRPr lang="en-PH" sz="1800" b="1" dirty="0"/>
                    </a:p>
                  </a:txBody>
                  <a:tcPr/>
                </a:tc>
                <a:tc>
                  <a:txBody>
                    <a:bodyPr/>
                    <a:lstStyle/>
                    <a:p>
                      <a:r>
                        <a:rPr lang="en-PH" sz="1800" b="1" dirty="0" smtClean="0"/>
                        <a:t>STEP Skills Competition, Festival of Talents/ Tech.</a:t>
                      </a:r>
                      <a:r>
                        <a:rPr lang="en-PH" sz="1800" b="1" baseline="0" dirty="0" smtClean="0"/>
                        <a:t> Voc.</a:t>
                      </a:r>
                      <a:endParaRPr lang="en-PH" sz="1800" b="1" dirty="0"/>
                    </a:p>
                  </a:txBody>
                  <a:tcPr/>
                </a:tc>
                <a:tc>
                  <a:txBody>
                    <a:bodyPr/>
                    <a:lstStyle/>
                    <a:p>
                      <a:r>
                        <a:rPr lang="en-PH" sz="1800" b="1" dirty="0" err="1" smtClean="0"/>
                        <a:t>Parubcan</a:t>
                      </a:r>
                      <a:endParaRPr lang="en-PH" sz="1800" b="1" dirty="0" smtClean="0"/>
                    </a:p>
                    <a:p>
                      <a:r>
                        <a:rPr lang="en-PH" sz="1800" b="1" dirty="0" err="1" smtClean="0"/>
                        <a:t>Nabua</a:t>
                      </a:r>
                      <a:r>
                        <a:rPr lang="en-PH" sz="1800" b="1" dirty="0" smtClean="0"/>
                        <a:t> East</a:t>
                      </a:r>
                    </a:p>
                    <a:p>
                      <a:r>
                        <a:rPr lang="en-PH" sz="1800" b="1" dirty="0" err="1" smtClean="0"/>
                        <a:t>Bato</a:t>
                      </a:r>
                      <a:endParaRPr lang="en-PH" sz="1800" b="1"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610600" cy="5943600"/>
        </p:xfrm>
        <a:graphic>
          <a:graphicData uri="http://schemas.openxmlformats.org/drawingml/2006/table">
            <a:tbl>
              <a:tblPr firstRow="1" bandRow="1">
                <a:tableStyleId>{BDBED569-4797-4DF1-A0F4-6AAB3CD982D8}</a:tableStyleId>
              </a:tblPr>
              <a:tblGrid>
                <a:gridCol w="3124200"/>
                <a:gridCol w="1600200"/>
                <a:gridCol w="2438400"/>
                <a:gridCol w="1447800"/>
              </a:tblGrid>
              <a:tr h="370840">
                <a:tc>
                  <a:txBody>
                    <a:bodyPr/>
                    <a:lstStyle/>
                    <a:p>
                      <a:pPr algn="ctr"/>
                      <a:r>
                        <a:rPr lang="en-PH" sz="2000" dirty="0" smtClean="0"/>
                        <a:t>Name</a:t>
                      </a:r>
                      <a:endParaRPr lang="en-PH" sz="2000" dirty="0">
                        <a:solidFill>
                          <a:schemeClr val="tx1"/>
                        </a:solidFill>
                      </a:endParaRPr>
                    </a:p>
                  </a:txBody>
                  <a:tcPr>
                    <a:solidFill>
                      <a:srgbClr val="FFFF00"/>
                    </a:solidFill>
                  </a:tcPr>
                </a:tc>
                <a:tc>
                  <a:txBody>
                    <a:bodyPr/>
                    <a:lstStyle/>
                    <a:p>
                      <a:pPr algn="ctr"/>
                      <a:r>
                        <a:rPr lang="en-PH" sz="2000" dirty="0" smtClean="0"/>
                        <a:t>Subject Area</a:t>
                      </a:r>
                      <a:endParaRPr lang="en-PH" sz="2000" dirty="0">
                        <a:solidFill>
                          <a:schemeClr val="tx1"/>
                        </a:solidFill>
                      </a:endParaRPr>
                    </a:p>
                  </a:txBody>
                  <a:tcPr>
                    <a:solidFill>
                      <a:srgbClr val="FFFF00"/>
                    </a:solidFill>
                  </a:tcPr>
                </a:tc>
                <a:tc>
                  <a:txBody>
                    <a:bodyPr/>
                    <a:lstStyle/>
                    <a:p>
                      <a:pPr algn="ctr"/>
                      <a:r>
                        <a:rPr lang="en-PH" sz="2000" dirty="0" smtClean="0"/>
                        <a:t>Curriculum-Related</a:t>
                      </a:r>
                      <a:r>
                        <a:rPr lang="en-PH" sz="2000" baseline="0" dirty="0" smtClean="0"/>
                        <a:t> &amp; Other Programs</a:t>
                      </a:r>
                      <a:endParaRPr lang="en-PH" sz="2000" dirty="0">
                        <a:solidFill>
                          <a:schemeClr val="tx1"/>
                        </a:solidFill>
                      </a:endParaRPr>
                    </a:p>
                  </a:txBody>
                  <a:tcPr>
                    <a:solidFill>
                      <a:srgbClr val="FFFF00"/>
                    </a:solidFill>
                  </a:tcPr>
                </a:tc>
                <a:tc>
                  <a:txBody>
                    <a:bodyPr/>
                    <a:lstStyle/>
                    <a:p>
                      <a:pPr algn="ctr"/>
                      <a:r>
                        <a:rPr lang="en-PH" sz="2000" dirty="0" smtClean="0"/>
                        <a:t>District</a:t>
                      </a:r>
                      <a:r>
                        <a:rPr lang="en-PH" sz="2000" baseline="0" dirty="0" smtClean="0"/>
                        <a:t> Assignment</a:t>
                      </a:r>
                      <a:endParaRPr lang="en-PH" sz="2000" dirty="0">
                        <a:solidFill>
                          <a:schemeClr val="tx1"/>
                        </a:solidFill>
                      </a:endParaRPr>
                    </a:p>
                  </a:txBody>
                  <a:tcPr>
                    <a:solidFill>
                      <a:srgbClr val="FFFF00"/>
                    </a:solidFill>
                  </a:tcPr>
                </a:tc>
              </a:tr>
              <a:tr h="370840">
                <a:tc>
                  <a:txBody>
                    <a:bodyPr/>
                    <a:lstStyle/>
                    <a:p>
                      <a:r>
                        <a:rPr lang="en-PH" sz="2000" b="1" dirty="0" smtClean="0"/>
                        <a:t>GERUMI S. SEÑAR</a:t>
                      </a:r>
                    </a:p>
                    <a:p>
                      <a:r>
                        <a:rPr lang="en-PH" sz="2000" b="1" dirty="0" smtClean="0"/>
                        <a:t>EP Supervisor-I</a:t>
                      </a:r>
                      <a:endParaRPr lang="en-PH" sz="2000" b="1" dirty="0"/>
                    </a:p>
                  </a:txBody>
                  <a:tcPr/>
                </a:tc>
                <a:tc>
                  <a:txBody>
                    <a:bodyPr/>
                    <a:lstStyle/>
                    <a:p>
                      <a:r>
                        <a:rPr lang="en-PH" sz="2000" b="1" dirty="0" smtClean="0"/>
                        <a:t>Character/</a:t>
                      </a:r>
                      <a:r>
                        <a:rPr lang="en-PH" sz="2000" b="1" baseline="0" dirty="0" smtClean="0"/>
                        <a:t> Values Education</a:t>
                      </a:r>
                      <a:endParaRPr lang="en-PH" sz="2000" b="1" dirty="0"/>
                    </a:p>
                  </a:txBody>
                  <a:tcPr/>
                </a:tc>
                <a:tc>
                  <a:txBody>
                    <a:bodyPr/>
                    <a:lstStyle/>
                    <a:p>
                      <a:r>
                        <a:rPr lang="en-PH" sz="2000" b="1" dirty="0" smtClean="0"/>
                        <a:t>Guidance Services</a:t>
                      </a:r>
                      <a:endParaRPr lang="en-PH" sz="2000" b="1" dirty="0"/>
                    </a:p>
                  </a:txBody>
                  <a:tcPr/>
                </a:tc>
                <a:tc>
                  <a:txBody>
                    <a:bodyPr/>
                    <a:lstStyle/>
                    <a:p>
                      <a:r>
                        <a:rPr lang="en-PH" sz="2000" b="1" dirty="0" smtClean="0"/>
                        <a:t>Del </a:t>
                      </a:r>
                      <a:r>
                        <a:rPr lang="en-PH" sz="2000" b="1" dirty="0" err="1" smtClean="0"/>
                        <a:t>Gallego</a:t>
                      </a:r>
                      <a:endParaRPr lang="en-PH" sz="2000" b="1" dirty="0" smtClean="0"/>
                    </a:p>
                    <a:p>
                      <a:r>
                        <a:rPr lang="en-PH" sz="2000" b="1" dirty="0" err="1" smtClean="0"/>
                        <a:t>Cabusao</a:t>
                      </a:r>
                      <a:endParaRPr lang="en-PH" sz="2000" b="1" dirty="0" smtClean="0"/>
                    </a:p>
                    <a:p>
                      <a:r>
                        <a:rPr lang="en-PH" sz="2000" b="1" dirty="0" err="1" smtClean="0"/>
                        <a:t>Bato</a:t>
                      </a:r>
                      <a:endParaRPr lang="en-PH" sz="2000" b="1" dirty="0"/>
                    </a:p>
                  </a:txBody>
                  <a:tcPr/>
                </a:tc>
              </a:tr>
              <a:tr h="370840">
                <a:tc>
                  <a:txBody>
                    <a:bodyPr/>
                    <a:lstStyle/>
                    <a:p>
                      <a:r>
                        <a:rPr lang="en-PH" sz="2000" b="1" dirty="0" smtClean="0"/>
                        <a:t>HERACLEO E. BARCILLANO</a:t>
                      </a:r>
                    </a:p>
                    <a:p>
                      <a:r>
                        <a:rPr lang="en-PH" sz="2000" b="1" dirty="0" smtClean="0"/>
                        <a:t>EP Supervisor-I</a:t>
                      </a:r>
                      <a:endParaRPr lang="en-PH" sz="2000" b="1" dirty="0"/>
                    </a:p>
                  </a:txBody>
                  <a:tcPr/>
                </a:tc>
                <a:tc>
                  <a:txBody>
                    <a:bodyPr/>
                    <a:lstStyle/>
                    <a:p>
                      <a:r>
                        <a:rPr lang="en-PH" sz="2000" b="1" dirty="0" smtClean="0"/>
                        <a:t>Kindergarten/ SPED</a:t>
                      </a:r>
                      <a:endParaRPr lang="en-PH" sz="2000" b="1" dirty="0"/>
                    </a:p>
                  </a:txBody>
                  <a:tcPr/>
                </a:tc>
                <a:tc>
                  <a:txBody>
                    <a:bodyPr/>
                    <a:lstStyle/>
                    <a:p>
                      <a:r>
                        <a:rPr lang="en-PH" sz="2000" b="1" dirty="0" smtClean="0"/>
                        <a:t>Private Schools</a:t>
                      </a:r>
                    </a:p>
                    <a:p>
                      <a:r>
                        <a:rPr lang="en-PH" sz="2000" b="1" dirty="0" smtClean="0"/>
                        <a:t>BAC (Goods)</a:t>
                      </a:r>
                      <a:endParaRPr lang="en-PH" sz="2000" b="1" dirty="0"/>
                    </a:p>
                  </a:txBody>
                  <a:tcPr/>
                </a:tc>
                <a:tc>
                  <a:txBody>
                    <a:bodyPr/>
                    <a:lstStyle/>
                    <a:p>
                      <a:r>
                        <a:rPr lang="en-PH" sz="2000" b="1" dirty="0" err="1" smtClean="0"/>
                        <a:t>Buhi</a:t>
                      </a:r>
                      <a:r>
                        <a:rPr lang="en-PH" sz="2000" b="1" dirty="0" smtClean="0"/>
                        <a:t> </a:t>
                      </a:r>
                    </a:p>
                    <a:p>
                      <a:r>
                        <a:rPr lang="en-PH" sz="2000" b="1" dirty="0" smtClean="0"/>
                        <a:t>Pamplona</a:t>
                      </a:r>
                    </a:p>
                    <a:p>
                      <a:r>
                        <a:rPr lang="en-PH" sz="2000" b="1" dirty="0" err="1" smtClean="0"/>
                        <a:t>Calabanga</a:t>
                      </a:r>
                      <a:endParaRPr lang="en-PH" sz="2000" b="1" dirty="0"/>
                    </a:p>
                  </a:txBody>
                  <a:tcPr/>
                </a:tc>
              </a:tr>
              <a:tr h="370840">
                <a:tc>
                  <a:txBody>
                    <a:bodyPr/>
                    <a:lstStyle/>
                    <a:p>
                      <a:r>
                        <a:rPr lang="en-PH" sz="2000" b="1" dirty="0" smtClean="0"/>
                        <a:t>FERNANDO C.</a:t>
                      </a:r>
                      <a:r>
                        <a:rPr lang="en-PH" sz="2000" b="1" baseline="0" dirty="0" smtClean="0"/>
                        <a:t> MACARAIG</a:t>
                      </a:r>
                    </a:p>
                    <a:p>
                      <a:r>
                        <a:rPr lang="en-PH" sz="2000" b="1" baseline="0" dirty="0" smtClean="0"/>
                        <a:t>EP Supervisor-I</a:t>
                      </a:r>
                      <a:endParaRPr lang="en-PH" sz="2000" b="1" dirty="0"/>
                    </a:p>
                  </a:txBody>
                  <a:tcPr/>
                </a:tc>
                <a:tc>
                  <a:txBody>
                    <a:bodyPr/>
                    <a:lstStyle/>
                    <a:p>
                      <a:r>
                        <a:rPr lang="en-PH" sz="2000" b="1" dirty="0" smtClean="0"/>
                        <a:t>LRDMS</a:t>
                      </a:r>
                    </a:p>
                    <a:p>
                      <a:r>
                        <a:rPr lang="en-PH" sz="2000" b="1" dirty="0" smtClean="0"/>
                        <a:t>Culture-Based</a:t>
                      </a:r>
                    </a:p>
                    <a:p>
                      <a:r>
                        <a:rPr lang="en-PH" sz="2000" b="1" dirty="0" smtClean="0"/>
                        <a:t>Curriculum</a:t>
                      </a:r>
                      <a:endParaRPr lang="en-PH" sz="2000" b="1" dirty="0"/>
                    </a:p>
                  </a:txBody>
                  <a:tcPr/>
                </a:tc>
                <a:tc>
                  <a:txBody>
                    <a:bodyPr/>
                    <a:lstStyle/>
                    <a:p>
                      <a:r>
                        <a:rPr lang="en-PH" sz="2000" b="1" dirty="0" smtClean="0"/>
                        <a:t>Opening of Schools, Senior HS, Integrated</a:t>
                      </a:r>
                      <a:r>
                        <a:rPr lang="en-PH" sz="2000" b="1" baseline="0" dirty="0" smtClean="0"/>
                        <a:t> Schools, BAC (Infra)</a:t>
                      </a:r>
                      <a:endParaRPr lang="en-PH" sz="2000" b="1" dirty="0"/>
                    </a:p>
                  </a:txBody>
                  <a:tcPr/>
                </a:tc>
                <a:tc>
                  <a:txBody>
                    <a:bodyPr/>
                    <a:lstStyle/>
                    <a:p>
                      <a:r>
                        <a:rPr lang="en-PH" sz="2000" b="1" dirty="0" err="1" smtClean="0"/>
                        <a:t>Lupi</a:t>
                      </a:r>
                      <a:endParaRPr lang="en-PH" sz="2000" b="1" dirty="0" smtClean="0"/>
                    </a:p>
                    <a:p>
                      <a:r>
                        <a:rPr lang="en-PH" sz="2000" b="1" dirty="0" smtClean="0"/>
                        <a:t>San</a:t>
                      </a:r>
                      <a:r>
                        <a:rPr lang="en-PH" sz="2000" b="1" baseline="0" dirty="0" smtClean="0"/>
                        <a:t> Fernando</a:t>
                      </a:r>
                    </a:p>
                    <a:p>
                      <a:r>
                        <a:rPr lang="en-PH" sz="2000" b="1" baseline="0" dirty="0" smtClean="0"/>
                        <a:t>San Jose</a:t>
                      </a:r>
                      <a:endParaRPr lang="en-PH" sz="2000" b="1" dirty="0"/>
                    </a:p>
                  </a:txBody>
                  <a:tcPr/>
                </a:tc>
              </a:tr>
              <a:tr h="370840">
                <a:tc>
                  <a:txBody>
                    <a:bodyPr/>
                    <a:lstStyle/>
                    <a:p>
                      <a:r>
                        <a:rPr lang="en-PH" sz="2000" b="1" dirty="0" smtClean="0"/>
                        <a:t>GERALDINE O.</a:t>
                      </a:r>
                      <a:r>
                        <a:rPr lang="en-PH" sz="2000" b="1" baseline="0" dirty="0" smtClean="0"/>
                        <a:t> AGRAVANTE</a:t>
                      </a:r>
                    </a:p>
                    <a:p>
                      <a:r>
                        <a:rPr lang="en-PH" sz="2000" b="1" baseline="0" dirty="0" smtClean="0"/>
                        <a:t>EP Supervisor-I</a:t>
                      </a:r>
                      <a:endParaRPr lang="en-PH" sz="2000" b="1" dirty="0"/>
                    </a:p>
                  </a:txBody>
                  <a:tcPr/>
                </a:tc>
                <a:tc>
                  <a:txBody>
                    <a:bodyPr/>
                    <a:lstStyle/>
                    <a:p>
                      <a:r>
                        <a:rPr lang="en-PH" sz="2000" b="1" dirty="0" smtClean="0"/>
                        <a:t>EPP/TLE-HE</a:t>
                      </a:r>
                      <a:endParaRPr lang="en-PH" sz="2000" b="1" dirty="0"/>
                    </a:p>
                  </a:txBody>
                  <a:tcPr/>
                </a:tc>
                <a:tc>
                  <a:txBody>
                    <a:bodyPr/>
                    <a:lstStyle/>
                    <a:p>
                      <a:r>
                        <a:rPr lang="en-PH" sz="2000" b="1" dirty="0" smtClean="0"/>
                        <a:t>STEP</a:t>
                      </a:r>
                      <a:r>
                        <a:rPr lang="en-PH" sz="2000" b="1" baseline="0" dirty="0" smtClean="0"/>
                        <a:t> Skills Competition, K to 12 Curriculum (Elem.), </a:t>
                      </a:r>
                      <a:r>
                        <a:rPr lang="en-PH" sz="2000" b="1" baseline="0" dirty="0" err="1" smtClean="0"/>
                        <a:t>Multigrade</a:t>
                      </a:r>
                      <a:r>
                        <a:rPr lang="en-PH" sz="2000" b="1" baseline="0" dirty="0" smtClean="0"/>
                        <a:t> </a:t>
                      </a:r>
                      <a:r>
                        <a:rPr lang="en-PH" sz="2000" b="1" baseline="0" dirty="0" err="1" smtClean="0"/>
                        <a:t>Edu</a:t>
                      </a:r>
                      <a:r>
                        <a:rPr lang="en-PH" sz="2000" b="1" baseline="0" dirty="0" smtClean="0"/>
                        <a:t>/Schools, GSP, BAC-Sec. Member</a:t>
                      </a:r>
                      <a:endParaRPr lang="en-PH" sz="2000" b="1" dirty="0"/>
                    </a:p>
                  </a:txBody>
                  <a:tcPr/>
                </a:tc>
                <a:tc>
                  <a:txBody>
                    <a:bodyPr/>
                    <a:lstStyle/>
                    <a:p>
                      <a:r>
                        <a:rPr lang="en-PH" sz="2000" b="1" dirty="0" err="1" smtClean="0"/>
                        <a:t>Gainza</a:t>
                      </a:r>
                      <a:endParaRPr lang="en-PH" sz="2000" b="1"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 y="533400"/>
          <a:ext cx="8915400" cy="5852160"/>
        </p:xfrm>
        <a:graphic>
          <a:graphicData uri="http://schemas.openxmlformats.org/drawingml/2006/table">
            <a:tbl>
              <a:tblPr firstRow="1" bandRow="1">
                <a:tableStyleId>{BDBED569-4797-4DF1-A0F4-6AAB3CD982D8}</a:tableStyleId>
              </a:tblPr>
              <a:tblGrid>
                <a:gridCol w="3549650"/>
                <a:gridCol w="1485900"/>
                <a:gridCol w="2355850"/>
                <a:gridCol w="1524000"/>
              </a:tblGrid>
              <a:tr h="370840">
                <a:tc>
                  <a:txBody>
                    <a:bodyPr/>
                    <a:lstStyle/>
                    <a:p>
                      <a:pPr algn="ctr"/>
                      <a:r>
                        <a:rPr lang="en-PH" sz="2000" dirty="0" smtClean="0"/>
                        <a:t>Name</a:t>
                      </a:r>
                      <a:endParaRPr lang="en-PH" sz="2000" dirty="0">
                        <a:solidFill>
                          <a:schemeClr val="tx1"/>
                        </a:solidFill>
                      </a:endParaRPr>
                    </a:p>
                  </a:txBody>
                  <a:tcPr>
                    <a:solidFill>
                      <a:srgbClr val="FFFF00"/>
                    </a:solidFill>
                  </a:tcPr>
                </a:tc>
                <a:tc>
                  <a:txBody>
                    <a:bodyPr/>
                    <a:lstStyle/>
                    <a:p>
                      <a:pPr algn="ctr"/>
                      <a:r>
                        <a:rPr lang="en-PH" sz="2000" dirty="0" smtClean="0"/>
                        <a:t>Subject Area</a:t>
                      </a:r>
                      <a:endParaRPr lang="en-PH" sz="2000" dirty="0">
                        <a:solidFill>
                          <a:schemeClr val="tx1"/>
                        </a:solidFill>
                      </a:endParaRPr>
                    </a:p>
                  </a:txBody>
                  <a:tcPr>
                    <a:solidFill>
                      <a:srgbClr val="FFFF00"/>
                    </a:solidFill>
                  </a:tcPr>
                </a:tc>
                <a:tc>
                  <a:txBody>
                    <a:bodyPr/>
                    <a:lstStyle/>
                    <a:p>
                      <a:pPr algn="ctr"/>
                      <a:r>
                        <a:rPr lang="en-PH" sz="2000" dirty="0" smtClean="0"/>
                        <a:t>Curriculum-Related</a:t>
                      </a:r>
                      <a:r>
                        <a:rPr lang="en-PH" sz="2000" baseline="0" dirty="0" smtClean="0"/>
                        <a:t> &amp; Other Programs</a:t>
                      </a:r>
                      <a:endParaRPr lang="en-PH" sz="2000" dirty="0">
                        <a:solidFill>
                          <a:schemeClr val="tx1"/>
                        </a:solidFill>
                      </a:endParaRPr>
                    </a:p>
                  </a:txBody>
                  <a:tcPr>
                    <a:solidFill>
                      <a:srgbClr val="FFFF00"/>
                    </a:solidFill>
                  </a:tcPr>
                </a:tc>
                <a:tc>
                  <a:txBody>
                    <a:bodyPr/>
                    <a:lstStyle/>
                    <a:p>
                      <a:pPr algn="ctr"/>
                      <a:r>
                        <a:rPr lang="en-PH" sz="2000" dirty="0" smtClean="0"/>
                        <a:t>District</a:t>
                      </a:r>
                      <a:r>
                        <a:rPr lang="en-PH" sz="2000" baseline="0" dirty="0" smtClean="0"/>
                        <a:t> Assignment</a:t>
                      </a:r>
                      <a:endParaRPr lang="en-PH" sz="2000" dirty="0">
                        <a:solidFill>
                          <a:schemeClr val="tx1"/>
                        </a:solidFill>
                      </a:endParaRPr>
                    </a:p>
                  </a:txBody>
                  <a:tcPr>
                    <a:solidFill>
                      <a:srgbClr val="FFFF00"/>
                    </a:solidFill>
                  </a:tcPr>
                </a:tc>
              </a:tr>
              <a:tr h="370840">
                <a:tc>
                  <a:txBody>
                    <a:bodyPr/>
                    <a:lstStyle/>
                    <a:p>
                      <a:r>
                        <a:rPr lang="en-PH" sz="2000" b="1" dirty="0" smtClean="0"/>
                        <a:t>AMANCIO V. DOBLON</a:t>
                      </a:r>
                    </a:p>
                    <a:p>
                      <a:r>
                        <a:rPr lang="en-PH" sz="2000" b="1" dirty="0" smtClean="0"/>
                        <a:t>PSDS/</a:t>
                      </a:r>
                      <a:r>
                        <a:rPr lang="en-PH" sz="2000" b="1" baseline="0" dirty="0" smtClean="0"/>
                        <a:t> Division Coordinator</a:t>
                      </a:r>
                      <a:endParaRPr lang="en-PH" sz="2000" b="1" dirty="0"/>
                    </a:p>
                  </a:txBody>
                  <a:tcPr/>
                </a:tc>
                <a:tc>
                  <a:txBody>
                    <a:bodyPr/>
                    <a:lstStyle/>
                    <a:p>
                      <a:r>
                        <a:rPr lang="en-PH" sz="2000" b="1" dirty="0" smtClean="0"/>
                        <a:t>EPP/TLE-Agriculture</a:t>
                      </a:r>
                      <a:endParaRPr lang="en-PH" sz="2000" b="1" dirty="0"/>
                    </a:p>
                  </a:txBody>
                  <a:tcPr/>
                </a:tc>
                <a:tc>
                  <a:txBody>
                    <a:bodyPr/>
                    <a:lstStyle/>
                    <a:p>
                      <a:r>
                        <a:rPr lang="en-PH" sz="2000" b="1" dirty="0" smtClean="0"/>
                        <a:t>STEP</a:t>
                      </a:r>
                      <a:r>
                        <a:rPr lang="en-PH" sz="2000" b="1" baseline="0" dirty="0" smtClean="0"/>
                        <a:t> Skills Competition, </a:t>
                      </a:r>
                      <a:r>
                        <a:rPr lang="en-PH" sz="2000" b="1" baseline="0" dirty="0" err="1" smtClean="0"/>
                        <a:t>Gulayan</a:t>
                      </a:r>
                      <a:r>
                        <a:rPr lang="en-PH" sz="2000" b="1" baseline="0" dirty="0" smtClean="0"/>
                        <a:t> </a:t>
                      </a:r>
                      <a:r>
                        <a:rPr lang="en-PH" sz="2000" b="1" baseline="0" dirty="0" err="1" smtClean="0"/>
                        <a:t>sa</a:t>
                      </a:r>
                      <a:r>
                        <a:rPr lang="en-PH" sz="2000" b="1" baseline="0" dirty="0" smtClean="0"/>
                        <a:t> </a:t>
                      </a:r>
                      <a:r>
                        <a:rPr lang="en-PH" sz="2000" b="1" baseline="0" dirty="0" err="1" smtClean="0"/>
                        <a:t>Paaralan</a:t>
                      </a:r>
                      <a:r>
                        <a:rPr lang="en-PH" sz="2000" b="1" baseline="0" dirty="0" smtClean="0"/>
                        <a:t> Program, School Greening Program, BSP, BAC TWG</a:t>
                      </a:r>
                      <a:endParaRPr lang="en-PH" sz="2000" b="1" dirty="0"/>
                    </a:p>
                  </a:txBody>
                  <a:tcPr/>
                </a:tc>
                <a:tc>
                  <a:txBody>
                    <a:bodyPr/>
                    <a:lstStyle/>
                    <a:p>
                      <a:r>
                        <a:rPr lang="en-PH" sz="2000" b="1" dirty="0" err="1" smtClean="0"/>
                        <a:t>Pili</a:t>
                      </a:r>
                      <a:endParaRPr lang="en-PH" sz="2000" b="1" dirty="0"/>
                    </a:p>
                  </a:txBody>
                  <a:tcPr/>
                </a:tc>
              </a:tr>
              <a:tr h="370840">
                <a:tc>
                  <a:txBody>
                    <a:bodyPr/>
                    <a:lstStyle/>
                    <a:p>
                      <a:r>
                        <a:rPr lang="en-PH" sz="2000" b="1" dirty="0" smtClean="0"/>
                        <a:t>PEDRO J. PELONIO</a:t>
                      </a:r>
                    </a:p>
                    <a:p>
                      <a:r>
                        <a:rPr lang="en-PH" sz="2000" b="1" dirty="0" smtClean="0"/>
                        <a:t>PSDS/Division Coordinator</a:t>
                      </a:r>
                      <a:endParaRPr lang="en-PH" sz="2000" b="1" dirty="0"/>
                    </a:p>
                  </a:txBody>
                  <a:tcPr/>
                </a:tc>
                <a:tc>
                  <a:txBody>
                    <a:bodyPr/>
                    <a:lstStyle/>
                    <a:p>
                      <a:r>
                        <a:rPr lang="en-PH" sz="2000" b="1" dirty="0" smtClean="0"/>
                        <a:t>ALS, IPED</a:t>
                      </a:r>
                      <a:endParaRPr lang="en-PH" sz="2000" b="1" dirty="0"/>
                    </a:p>
                  </a:txBody>
                  <a:tcPr/>
                </a:tc>
                <a:tc>
                  <a:txBody>
                    <a:bodyPr/>
                    <a:lstStyle/>
                    <a:p>
                      <a:r>
                        <a:rPr lang="en-PH" sz="2000" b="1" dirty="0" err="1" smtClean="0"/>
                        <a:t>Abot</a:t>
                      </a:r>
                      <a:r>
                        <a:rPr lang="en-PH" sz="2000" b="1" dirty="0" smtClean="0"/>
                        <a:t> </a:t>
                      </a:r>
                      <a:r>
                        <a:rPr lang="en-PH" sz="2000" b="1" dirty="0" err="1" smtClean="0"/>
                        <a:t>Alam</a:t>
                      </a:r>
                      <a:r>
                        <a:rPr lang="en-PH" sz="2000" b="1" baseline="0" dirty="0" smtClean="0"/>
                        <a:t> Program, ASAP, Provincial School Board</a:t>
                      </a:r>
                      <a:endParaRPr lang="en-PH" sz="2000" b="1" dirty="0"/>
                    </a:p>
                  </a:txBody>
                  <a:tcPr/>
                </a:tc>
                <a:tc>
                  <a:txBody>
                    <a:bodyPr/>
                    <a:lstStyle/>
                    <a:p>
                      <a:r>
                        <a:rPr lang="en-PH" sz="2000" b="1" dirty="0" err="1" smtClean="0"/>
                        <a:t>Bombon</a:t>
                      </a:r>
                      <a:endParaRPr lang="en-PH" sz="2000" b="1" dirty="0"/>
                    </a:p>
                  </a:txBody>
                  <a:tcPr/>
                </a:tc>
              </a:tr>
              <a:tr h="370840">
                <a:tc>
                  <a:txBody>
                    <a:bodyPr/>
                    <a:lstStyle/>
                    <a:p>
                      <a:r>
                        <a:rPr lang="en-PH" sz="2000" b="1" dirty="0" smtClean="0"/>
                        <a:t>MELECIO P. POSTRADO</a:t>
                      </a:r>
                    </a:p>
                    <a:p>
                      <a:r>
                        <a:rPr lang="en-PH" sz="2000" b="1" dirty="0" smtClean="0"/>
                        <a:t>SSP-II/ Division</a:t>
                      </a:r>
                      <a:r>
                        <a:rPr lang="en-PH" sz="2000" b="1" baseline="0" dirty="0" smtClean="0"/>
                        <a:t> Coordinator</a:t>
                      </a:r>
                      <a:endParaRPr lang="en-PH" sz="2000" b="1" dirty="0"/>
                    </a:p>
                  </a:txBody>
                  <a:tcPr/>
                </a:tc>
                <a:tc>
                  <a:txBody>
                    <a:bodyPr/>
                    <a:lstStyle/>
                    <a:p>
                      <a:r>
                        <a:rPr lang="en-PH" sz="2000" b="1" dirty="0" smtClean="0"/>
                        <a:t>EPP/TLE-Agriculture</a:t>
                      </a:r>
                      <a:endParaRPr lang="en-PH" sz="2000" b="1" dirty="0"/>
                    </a:p>
                  </a:txBody>
                  <a:tcPr/>
                </a:tc>
                <a:tc>
                  <a:txBody>
                    <a:bodyPr/>
                    <a:lstStyle/>
                    <a:p>
                      <a:r>
                        <a:rPr lang="en-PH" sz="2000" b="1" dirty="0" smtClean="0"/>
                        <a:t>STEP</a:t>
                      </a:r>
                      <a:r>
                        <a:rPr lang="en-PH" sz="2000" b="1" baseline="0" dirty="0" smtClean="0"/>
                        <a:t> Skills Competition, Festival of Talents, </a:t>
                      </a:r>
                      <a:r>
                        <a:rPr lang="en-PH" sz="2000" b="1" baseline="0" dirty="0" err="1" smtClean="0"/>
                        <a:t>Gulayan</a:t>
                      </a:r>
                      <a:r>
                        <a:rPr lang="en-PH" sz="2000" b="1" baseline="0" dirty="0" smtClean="0"/>
                        <a:t> </a:t>
                      </a:r>
                      <a:r>
                        <a:rPr lang="en-PH" sz="2000" b="1" baseline="0" dirty="0" err="1" smtClean="0"/>
                        <a:t>sa</a:t>
                      </a:r>
                      <a:r>
                        <a:rPr lang="en-PH" sz="2000" b="1" baseline="0" dirty="0" smtClean="0"/>
                        <a:t> </a:t>
                      </a:r>
                      <a:r>
                        <a:rPr lang="en-PH" sz="2000" b="1" baseline="0" dirty="0" err="1" smtClean="0"/>
                        <a:t>Paaralan</a:t>
                      </a:r>
                      <a:r>
                        <a:rPr lang="en-PH" sz="2000" b="1" baseline="0" dirty="0" smtClean="0"/>
                        <a:t> Program, School Greening Program, BAC Inspectorate</a:t>
                      </a:r>
                      <a:endParaRPr lang="en-PH" sz="2000" b="1" dirty="0"/>
                    </a:p>
                  </a:txBody>
                  <a:tcPr/>
                </a:tc>
                <a:tc>
                  <a:txBody>
                    <a:bodyPr/>
                    <a:lstStyle/>
                    <a:p>
                      <a:r>
                        <a:rPr lang="en-PH" sz="2000" b="1" dirty="0" err="1" smtClean="0"/>
                        <a:t>Ocampo</a:t>
                      </a:r>
                      <a:endParaRPr lang="en-PH" sz="2000" b="1" dirty="0" smtClean="0"/>
                    </a:p>
                    <a:p>
                      <a:r>
                        <a:rPr lang="en-PH" sz="2000" b="1" dirty="0" err="1" smtClean="0"/>
                        <a:t>Tigaon</a:t>
                      </a:r>
                      <a:endParaRPr lang="en-PH" sz="2000" b="1"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cer\Pictures\for backgrounds\fsd.jpg"/>
          <p:cNvPicPr>
            <a:picLocks noChangeAspect="1" noChangeArrowheads="1"/>
          </p:cNvPicPr>
          <p:nvPr/>
        </p:nvPicPr>
        <p:blipFill>
          <a:blip r:embed="rId2"/>
          <a:srcRect/>
          <a:stretch>
            <a:fillRect/>
          </a:stretch>
        </p:blipFill>
        <p:spPr bwMode="auto">
          <a:xfrm>
            <a:off x="-8328" y="0"/>
            <a:ext cx="9152328" cy="6858000"/>
          </a:xfrm>
          <a:prstGeom prst="rect">
            <a:avLst/>
          </a:prstGeom>
          <a:noFill/>
        </p:spPr>
      </p:pic>
      <p:sp>
        <p:nvSpPr>
          <p:cNvPr id="2" name="Title 1"/>
          <p:cNvSpPr>
            <a:spLocks noGrp="1"/>
          </p:cNvSpPr>
          <p:nvPr>
            <p:ph type="title"/>
          </p:nvPr>
        </p:nvSpPr>
        <p:spPr>
          <a:xfrm>
            <a:off x="457200" y="274638"/>
            <a:ext cx="8229600" cy="639762"/>
          </a:xfrm>
        </p:spPr>
        <p:txBody>
          <a:bodyPr>
            <a:normAutofit fontScale="90000"/>
          </a:bodyPr>
          <a:lstStyle/>
          <a:p>
            <a:r>
              <a:rPr lang="en-PH" sz="4000" b="1" dirty="0" smtClean="0"/>
              <a:t>LOCAL ARRANGEMENT (INTERMENT)</a:t>
            </a:r>
            <a:endParaRPr lang="en-PH" sz="4000" b="1" dirty="0"/>
          </a:p>
        </p:txBody>
      </p:sp>
      <p:sp>
        <p:nvSpPr>
          <p:cNvPr id="3" name="Content Placeholder 2"/>
          <p:cNvSpPr>
            <a:spLocks noGrp="1"/>
          </p:cNvSpPr>
          <p:nvPr>
            <p:ph idx="1"/>
          </p:nvPr>
        </p:nvSpPr>
        <p:spPr>
          <a:xfrm>
            <a:off x="304800" y="990600"/>
            <a:ext cx="8458200" cy="5715000"/>
          </a:xfrm>
        </p:spPr>
        <p:txBody>
          <a:bodyPr>
            <a:noAutofit/>
          </a:bodyPr>
          <a:lstStyle/>
          <a:p>
            <a:r>
              <a:rPr lang="en-PH" sz="2400" b="1" dirty="0" smtClean="0"/>
              <a:t>As our way of extending sympathy to the bereaved family of our co-workers, the following procedures will be observed:</a:t>
            </a:r>
          </a:p>
          <a:p>
            <a:pPr marL="514350" indent="-514350">
              <a:buAutoNum type="arabicPeriod"/>
            </a:pPr>
            <a:r>
              <a:rPr lang="en-PH" sz="2800" b="1" dirty="0" smtClean="0"/>
              <a:t>Any school personnel (as part of the bereaved family) is entitled with 3 days absence in case of the death of an immediate family member.</a:t>
            </a:r>
          </a:p>
          <a:p>
            <a:pPr marL="514350" indent="-514350">
              <a:buAutoNum type="arabicPeriod"/>
            </a:pPr>
            <a:r>
              <a:rPr lang="en-PH" sz="2800" b="1" dirty="0" smtClean="0"/>
              <a:t>Voluntary amount will be collected among school personnel as donation. Part of the collected amount will also be utilized in purchasing Mass card.</a:t>
            </a:r>
          </a:p>
          <a:p>
            <a:pPr marL="514350" indent="-514350">
              <a:buAutoNum type="arabicPeriod"/>
            </a:pPr>
            <a:r>
              <a:rPr lang="en-PH" sz="2800" b="1" dirty="0" smtClean="0"/>
              <a:t>In case of the death of a school personnel, all teachers as well as members of the non-teaching staff will be allowed to attend the interment. Thus, half day cancellation of classes will be declared.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cer\Pictures\for backgrounds\fsd.jpg"/>
          <p:cNvPicPr>
            <a:picLocks noChangeAspect="1" noChangeArrowheads="1"/>
          </p:cNvPicPr>
          <p:nvPr/>
        </p:nvPicPr>
        <p:blipFill>
          <a:blip r:embed="rId2"/>
          <a:srcRect/>
          <a:stretch>
            <a:fillRect/>
          </a:stretch>
        </p:blipFill>
        <p:spPr bwMode="auto">
          <a:xfrm>
            <a:off x="0" y="0"/>
            <a:ext cx="9160656" cy="6858000"/>
          </a:xfrm>
          <a:prstGeom prst="rect">
            <a:avLst/>
          </a:prstGeom>
          <a:noFill/>
        </p:spPr>
      </p:pic>
      <p:sp>
        <p:nvSpPr>
          <p:cNvPr id="2" name="Title 1"/>
          <p:cNvSpPr>
            <a:spLocks noGrp="1"/>
          </p:cNvSpPr>
          <p:nvPr>
            <p:ph type="title"/>
          </p:nvPr>
        </p:nvSpPr>
        <p:spPr/>
        <p:txBody>
          <a:bodyPr>
            <a:normAutofit/>
          </a:bodyPr>
          <a:lstStyle/>
          <a:p>
            <a:r>
              <a:rPr lang="en-PH" sz="3600" b="1" dirty="0" smtClean="0"/>
              <a:t>LOCAL ARRANGEMENT (INTERMENT)</a:t>
            </a:r>
            <a:endParaRPr lang="en-PH" sz="3600" dirty="0"/>
          </a:p>
        </p:txBody>
      </p:sp>
      <p:sp>
        <p:nvSpPr>
          <p:cNvPr id="4" name="Rectangle 3"/>
          <p:cNvSpPr/>
          <p:nvPr/>
        </p:nvSpPr>
        <p:spPr>
          <a:xfrm>
            <a:off x="381000" y="1074510"/>
            <a:ext cx="8382000" cy="5262979"/>
          </a:xfrm>
          <a:prstGeom prst="rect">
            <a:avLst/>
          </a:prstGeom>
        </p:spPr>
        <p:txBody>
          <a:bodyPr wrap="square">
            <a:spAutoFit/>
          </a:bodyPr>
          <a:lstStyle/>
          <a:p>
            <a:pPr marL="457200" indent="-457200">
              <a:buAutoNum type="arabicPeriod" startAt="4"/>
            </a:pPr>
            <a:r>
              <a:rPr lang="en-PH" sz="2400" b="1" dirty="0" smtClean="0"/>
              <a:t>During the funeral of an immediate family member (Parent, </a:t>
            </a:r>
          </a:p>
          <a:p>
            <a:pPr marL="457200" indent="-457200"/>
            <a:r>
              <a:rPr lang="en-PH" sz="2400" b="1" dirty="0" smtClean="0"/>
              <a:t>       Brother, Sister, Husband/Wife, Children), teachers in the Department where the bereaved employee belongs will be excused from their classes to attend the burial. The scheme stated below will be followed to handle the classes of teachers who will be attending the memorial service:</a:t>
            </a:r>
          </a:p>
          <a:p>
            <a:r>
              <a:rPr lang="en-PH" sz="2400" b="1" dirty="0" smtClean="0"/>
              <a:t>		-Science  &amp; TLE</a:t>
            </a:r>
          </a:p>
          <a:p>
            <a:r>
              <a:rPr lang="en-PH" sz="2400" b="1" dirty="0" smtClean="0"/>
              <a:t>		-English &amp; Filipino</a:t>
            </a:r>
          </a:p>
          <a:p>
            <a:r>
              <a:rPr lang="en-PH" sz="2400" b="1" dirty="0" smtClean="0"/>
              <a:t>		-MAPEH &amp; </a:t>
            </a:r>
            <a:r>
              <a:rPr lang="en-PH" sz="2400" b="1" dirty="0" err="1" smtClean="0"/>
              <a:t>EsP</a:t>
            </a:r>
            <a:endParaRPr lang="en-PH" sz="2400" b="1" dirty="0" smtClean="0"/>
          </a:p>
          <a:p>
            <a:r>
              <a:rPr lang="en-PH" sz="2400" b="1" dirty="0" smtClean="0"/>
              <a:t>		-AP &amp; Mathematics</a:t>
            </a:r>
          </a:p>
          <a:p>
            <a:endParaRPr lang="en-PH" sz="2400" b="1" dirty="0" smtClean="0"/>
          </a:p>
          <a:p>
            <a:pPr marL="457200" indent="-457200">
              <a:buAutoNum type="arabicPeriod" startAt="5"/>
            </a:pPr>
            <a:r>
              <a:rPr lang="en-PH" sz="2400" b="1" dirty="0" smtClean="0"/>
              <a:t>A particular Department will assign teachers to its partner      </a:t>
            </a:r>
          </a:p>
          <a:p>
            <a:pPr marL="457200" indent="-457200"/>
            <a:r>
              <a:rPr lang="en-PH" sz="2400" b="1" dirty="0" smtClean="0"/>
              <a:t>       Department in case of teachers’ attendance during memorial service.</a:t>
            </a:r>
            <a:endParaRPr lang="en-PH" sz="28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Pictures\for backgrounds\rttio.jpg"/>
          <p:cNvPicPr>
            <a:picLocks noChangeAspect="1" noChangeArrowheads="1"/>
          </p:cNvPicPr>
          <p:nvPr/>
        </p:nvPicPr>
        <p:blipFill>
          <a:blip r:embed="rId2"/>
          <a:srcRect/>
          <a:stretch>
            <a:fillRect/>
          </a:stretch>
        </p:blipFill>
        <p:spPr bwMode="auto">
          <a:xfrm>
            <a:off x="0" y="0"/>
            <a:ext cx="9144000" cy="6849174"/>
          </a:xfrm>
          <a:prstGeom prst="rect">
            <a:avLst/>
          </a:prstGeom>
          <a:noFill/>
        </p:spPr>
      </p:pic>
      <p:sp>
        <p:nvSpPr>
          <p:cNvPr id="2" name="Title 1"/>
          <p:cNvSpPr>
            <a:spLocks noGrp="1"/>
          </p:cNvSpPr>
          <p:nvPr>
            <p:ph type="title"/>
          </p:nvPr>
        </p:nvSpPr>
        <p:spPr>
          <a:xfrm>
            <a:off x="304800" y="1447800"/>
            <a:ext cx="8382000" cy="4114800"/>
          </a:xfrm>
        </p:spPr>
        <p:txBody>
          <a:bodyPr>
            <a:noAutofit/>
          </a:bodyPr>
          <a:lstStyle/>
          <a:p>
            <a:pPr algn="l"/>
            <a:r>
              <a:rPr lang="en-PH" sz="8800" b="1" dirty="0" smtClean="0">
                <a:solidFill>
                  <a:srgbClr val="FF0000"/>
                </a:solidFill>
                <a:latin typeface="Bookman Old Style" pitchFamily="18" charset="0"/>
              </a:rPr>
              <a:t>E</a:t>
            </a:r>
            <a:r>
              <a:rPr lang="en-PH" sz="6600" b="1" dirty="0" smtClean="0">
                <a:latin typeface="Bookman Old Style" pitchFamily="18" charset="0"/>
              </a:rPr>
              <a:t>-CLASS  </a:t>
            </a:r>
            <a:br>
              <a:rPr lang="en-PH" sz="6600" b="1" dirty="0" smtClean="0">
                <a:latin typeface="Bookman Old Style" pitchFamily="18" charset="0"/>
              </a:rPr>
            </a:br>
            <a:r>
              <a:rPr lang="en-PH" sz="6600" b="1" dirty="0" smtClean="0">
                <a:latin typeface="Bookman Old Style" pitchFamily="18" charset="0"/>
              </a:rPr>
              <a:t>               RECORD</a:t>
            </a:r>
            <a:endParaRPr lang="en-PH" sz="6600" b="1"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Users\acer\Pictures\for backgrounds\fs.jpg"/>
          <p:cNvPicPr>
            <a:picLocks noChangeAspect="1" noChangeArrowheads="1"/>
          </p:cNvPicPr>
          <p:nvPr/>
        </p:nvPicPr>
        <p:blipFill>
          <a:blip r:embed="rId2"/>
          <a:srcRect/>
          <a:stretch>
            <a:fillRect/>
          </a:stretch>
        </p:blipFill>
        <p:spPr bwMode="auto">
          <a:xfrm>
            <a:off x="-5891" y="0"/>
            <a:ext cx="9155783" cy="6858000"/>
          </a:xfrm>
          <a:prstGeom prst="rect">
            <a:avLst/>
          </a:prstGeom>
          <a:noFill/>
        </p:spPr>
      </p:pic>
      <p:sp>
        <p:nvSpPr>
          <p:cNvPr id="2" name="Title 1"/>
          <p:cNvSpPr>
            <a:spLocks noGrp="1"/>
          </p:cNvSpPr>
          <p:nvPr>
            <p:ph type="title"/>
          </p:nvPr>
        </p:nvSpPr>
        <p:spPr>
          <a:xfrm>
            <a:off x="533400" y="685800"/>
            <a:ext cx="8229600" cy="1143000"/>
          </a:xfrm>
          <a:solidFill>
            <a:schemeClr val="tx1"/>
          </a:solidFill>
        </p:spPr>
        <p:txBody>
          <a:bodyPr>
            <a:noAutofit/>
          </a:bodyPr>
          <a:lstStyle/>
          <a:p>
            <a:r>
              <a:rPr lang="en-PH" b="1" dirty="0" smtClean="0">
                <a:solidFill>
                  <a:schemeClr val="bg1"/>
                </a:solidFill>
                <a:latin typeface="Berlin Sans FB Demi" pitchFamily="34" charset="0"/>
              </a:rPr>
              <a:t>Humility is more profound than knowledge.</a:t>
            </a:r>
            <a:endParaRPr lang="en-PH" b="1" dirty="0">
              <a:solidFill>
                <a:schemeClr val="bg1"/>
              </a:solidFill>
              <a:latin typeface="Berlin Sans FB Demi" pitchFamily="34" charset="0"/>
            </a:endParaRPr>
          </a:p>
        </p:txBody>
      </p:sp>
      <p:sp>
        <p:nvSpPr>
          <p:cNvPr id="3" name="Content Placeholder 2"/>
          <p:cNvSpPr>
            <a:spLocks noGrp="1"/>
          </p:cNvSpPr>
          <p:nvPr>
            <p:ph idx="1"/>
          </p:nvPr>
        </p:nvSpPr>
        <p:spPr>
          <a:xfrm>
            <a:off x="76200" y="2057400"/>
            <a:ext cx="7696200" cy="3581400"/>
          </a:xfrm>
        </p:spPr>
        <p:txBody>
          <a:bodyPr>
            <a:noAutofit/>
          </a:bodyPr>
          <a:lstStyle/>
          <a:p>
            <a:pPr>
              <a:buNone/>
            </a:pPr>
            <a:r>
              <a:rPr lang="en-PH" sz="5400" b="1" dirty="0" smtClean="0">
                <a:latin typeface="Gabriola" pitchFamily="82" charset="0"/>
              </a:rPr>
              <a:t>“Being humble is much more important than being wise. Because God doesn’t need a profound mouth that speaks but </a:t>
            </a:r>
          </a:p>
          <a:p>
            <a:pPr>
              <a:buNone/>
            </a:pPr>
            <a:r>
              <a:rPr lang="en-PH" sz="5400" b="1" dirty="0" smtClean="0">
                <a:latin typeface="Gabriola" pitchFamily="82" charset="0"/>
              </a:rPr>
              <a:t>  a kind heart that listens a lot.”</a:t>
            </a:r>
            <a:endParaRPr lang="en-PH" sz="5400" b="1" dirty="0">
              <a:latin typeface="Gabriola" pitchFamily="8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Pictures\for backgrounds\rttio.jpg"/>
          <p:cNvPicPr>
            <a:picLocks noChangeAspect="1" noChangeArrowheads="1"/>
          </p:cNvPicPr>
          <p:nvPr/>
        </p:nvPicPr>
        <p:blipFill>
          <a:blip r:embed="rId2"/>
          <a:srcRect/>
          <a:stretch>
            <a:fillRect/>
          </a:stretch>
        </p:blipFill>
        <p:spPr bwMode="auto">
          <a:xfrm>
            <a:off x="0" y="0"/>
            <a:ext cx="9144000" cy="6849174"/>
          </a:xfrm>
          <a:prstGeom prst="rect">
            <a:avLst/>
          </a:prstGeom>
          <a:noFill/>
        </p:spPr>
      </p:pic>
      <p:sp>
        <p:nvSpPr>
          <p:cNvPr id="2" name="Title 1"/>
          <p:cNvSpPr>
            <a:spLocks noGrp="1"/>
          </p:cNvSpPr>
          <p:nvPr>
            <p:ph type="title"/>
          </p:nvPr>
        </p:nvSpPr>
        <p:spPr>
          <a:xfrm>
            <a:off x="304800" y="1447800"/>
            <a:ext cx="8382000" cy="4114800"/>
          </a:xfrm>
        </p:spPr>
        <p:txBody>
          <a:bodyPr>
            <a:noAutofit/>
          </a:bodyPr>
          <a:lstStyle/>
          <a:p>
            <a:pPr algn="l"/>
            <a:r>
              <a:rPr lang="en-PH" sz="6600" b="1" dirty="0" smtClean="0">
                <a:latin typeface="Bookman Old Style" pitchFamily="18" charset="0"/>
              </a:rPr>
              <a:t>    </a:t>
            </a:r>
            <a:r>
              <a:rPr lang="en-PH" sz="9600" b="1" dirty="0" smtClean="0">
                <a:solidFill>
                  <a:srgbClr val="FF0000"/>
                </a:solidFill>
                <a:latin typeface="Bookman Old Style" pitchFamily="18" charset="0"/>
              </a:rPr>
              <a:t>L</a:t>
            </a:r>
            <a:r>
              <a:rPr lang="en-PH" sz="6600" b="1" dirty="0" smtClean="0">
                <a:latin typeface="Bookman Old Style" pitchFamily="18" charset="0"/>
              </a:rPr>
              <a:t>EARNERS   </a:t>
            </a:r>
            <a:br>
              <a:rPr lang="en-PH" sz="6600" b="1" dirty="0" smtClean="0">
                <a:latin typeface="Bookman Old Style" pitchFamily="18" charset="0"/>
              </a:rPr>
            </a:br>
            <a:r>
              <a:rPr lang="en-PH" sz="6600" b="1" dirty="0" smtClean="0">
                <a:latin typeface="Bookman Old Style" pitchFamily="18" charset="0"/>
              </a:rPr>
              <a:t>    </a:t>
            </a:r>
            <a:r>
              <a:rPr lang="en-PH" sz="9600" b="1" dirty="0" smtClean="0">
                <a:solidFill>
                  <a:srgbClr val="FF0000"/>
                </a:solidFill>
                <a:latin typeface="Bookman Old Style" pitchFamily="18" charset="0"/>
              </a:rPr>
              <a:t>I</a:t>
            </a:r>
            <a:r>
              <a:rPr lang="en-PH" sz="6600" b="1" dirty="0" smtClean="0">
                <a:latin typeface="Bookman Old Style" pitchFamily="18" charset="0"/>
              </a:rPr>
              <a:t>NFORMATION    </a:t>
            </a:r>
            <a:br>
              <a:rPr lang="en-PH" sz="6600" b="1" dirty="0" smtClean="0">
                <a:latin typeface="Bookman Old Style" pitchFamily="18" charset="0"/>
              </a:rPr>
            </a:br>
            <a:r>
              <a:rPr lang="en-PH" sz="6600" b="1" dirty="0" smtClean="0">
                <a:latin typeface="Bookman Old Style" pitchFamily="18" charset="0"/>
              </a:rPr>
              <a:t>    </a:t>
            </a:r>
            <a:r>
              <a:rPr lang="en-PH" sz="8800" b="1" dirty="0" smtClean="0">
                <a:solidFill>
                  <a:srgbClr val="FF0000"/>
                </a:solidFill>
                <a:latin typeface="Bookman Old Style" pitchFamily="18" charset="0"/>
              </a:rPr>
              <a:t>S</a:t>
            </a:r>
            <a:r>
              <a:rPr lang="en-PH" sz="6600" b="1" dirty="0" smtClean="0">
                <a:latin typeface="Bookman Old Style" pitchFamily="18" charset="0"/>
              </a:rPr>
              <a:t>YSTEM                     </a:t>
            </a:r>
            <a:br>
              <a:rPr lang="en-PH" sz="6600" b="1" dirty="0" smtClean="0">
                <a:latin typeface="Bookman Old Style" pitchFamily="18" charset="0"/>
              </a:rPr>
            </a:br>
            <a:r>
              <a:rPr lang="en-PH" sz="6600" b="1" dirty="0" smtClean="0">
                <a:latin typeface="Bookman Old Style" pitchFamily="18" charset="0"/>
              </a:rPr>
              <a:t>              </a:t>
            </a:r>
            <a:r>
              <a:rPr lang="en-PH" sz="6600" b="1" i="1" dirty="0" smtClean="0">
                <a:latin typeface="Bookman Old Style" pitchFamily="18" charset="0"/>
              </a:rPr>
              <a:t>UPDATES</a:t>
            </a:r>
            <a:endParaRPr lang="en-PH" sz="6600" b="1" i="1" dirty="0">
              <a:latin typeface="Bookman Old Styl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76200" y="533400"/>
            <a:ext cx="8915400" cy="6019800"/>
          </a:xfrm>
        </p:spPr>
        <p:txBody>
          <a:bodyPr>
            <a:normAutofit/>
          </a:bodyPr>
          <a:lstStyle/>
          <a:p>
            <a:pPr algn="ctr">
              <a:buNone/>
            </a:pPr>
            <a:endParaRPr lang="en-PH" sz="2600" b="1" dirty="0" smtClean="0"/>
          </a:p>
          <a:p>
            <a:pPr>
              <a:buFont typeface="Wingdings" pitchFamily="2" charset="2"/>
              <a:buChar char="§"/>
            </a:pPr>
            <a:endParaRPr lang="en-PH" sz="4400" dirty="0" smtClean="0"/>
          </a:p>
        </p:txBody>
      </p:sp>
      <p:sp>
        <p:nvSpPr>
          <p:cNvPr id="4" name="Rectangle 3"/>
          <p:cNvSpPr/>
          <p:nvPr/>
        </p:nvSpPr>
        <p:spPr>
          <a:xfrm>
            <a:off x="304800" y="76200"/>
            <a:ext cx="8382000" cy="769441"/>
          </a:xfrm>
          <a:prstGeom prst="rect">
            <a:avLst/>
          </a:prstGeom>
        </p:spPr>
        <p:txBody>
          <a:bodyPr wrap="square">
            <a:spAutoFit/>
          </a:bodyPr>
          <a:lstStyle/>
          <a:p>
            <a:r>
              <a:rPr lang="en-US" sz="4400" b="1" dirty="0" smtClean="0">
                <a:solidFill>
                  <a:schemeClr val="bg1"/>
                </a:solidFill>
              </a:rPr>
              <a:t>LIS Guidelines for Operation</a:t>
            </a:r>
            <a:endParaRPr lang="en-PH" sz="4400" b="1" dirty="0">
              <a:solidFill>
                <a:schemeClr val="bg1"/>
              </a:solidFill>
            </a:endParaRPr>
          </a:p>
        </p:txBody>
      </p:sp>
      <p:sp>
        <p:nvSpPr>
          <p:cNvPr id="7" name="Rectangle 6"/>
          <p:cNvSpPr/>
          <p:nvPr/>
        </p:nvSpPr>
        <p:spPr>
          <a:xfrm>
            <a:off x="228600" y="914400"/>
            <a:ext cx="2683748" cy="646331"/>
          </a:xfrm>
          <a:prstGeom prst="rect">
            <a:avLst/>
          </a:prstGeom>
        </p:spPr>
        <p:txBody>
          <a:bodyPr wrap="none">
            <a:spAutoFit/>
          </a:bodyPr>
          <a:lstStyle/>
          <a:p>
            <a:r>
              <a:rPr lang="en-US" sz="3600" b="1" u="sng" dirty="0" smtClean="0">
                <a:solidFill>
                  <a:srgbClr val="C00000"/>
                </a:solidFill>
              </a:rPr>
              <a:t>Class Adviser</a:t>
            </a:r>
            <a:endParaRPr lang="en-US" sz="3600" b="1" u="sng" dirty="0">
              <a:solidFill>
                <a:srgbClr val="C00000"/>
              </a:solidFill>
            </a:endParaRPr>
          </a:p>
        </p:txBody>
      </p:sp>
      <p:sp>
        <p:nvSpPr>
          <p:cNvPr id="8" name="Rectangle 7"/>
          <p:cNvSpPr/>
          <p:nvPr/>
        </p:nvSpPr>
        <p:spPr>
          <a:xfrm>
            <a:off x="457200" y="1523999"/>
            <a:ext cx="8305800" cy="5262979"/>
          </a:xfrm>
          <a:prstGeom prst="rect">
            <a:avLst/>
          </a:prstGeom>
        </p:spPr>
        <p:txBody>
          <a:bodyPr wrap="square">
            <a:spAutoFit/>
          </a:bodyPr>
          <a:lstStyle/>
          <a:p>
            <a:r>
              <a:rPr lang="en-US" sz="3200" b="1" dirty="0" smtClean="0"/>
              <a:t>Only nationally-funded and locally-funded teaching personnel can be assigned as Class Adviser. Volunteers cannot be assigned as CAs</a:t>
            </a:r>
          </a:p>
          <a:p>
            <a:endParaRPr lang="en-US" sz="3200" b="1" dirty="0" smtClean="0"/>
          </a:p>
          <a:p>
            <a:r>
              <a:rPr lang="en-US" sz="3200" b="1" dirty="0" smtClean="0"/>
              <a:t>The Class Adviser shall be responsible for the following:</a:t>
            </a:r>
          </a:p>
          <a:p>
            <a:pPr lvl="1"/>
            <a:r>
              <a:rPr lang="en-US" sz="2800" b="1" dirty="0" smtClean="0"/>
              <a:t>Enroll and update the profile of all learners in his/her class in any given school year </a:t>
            </a:r>
          </a:p>
          <a:p>
            <a:pPr lvl="1"/>
            <a:r>
              <a:rPr lang="en-US" sz="2800" b="1" dirty="0" smtClean="0"/>
              <a:t>Finalize his/her Class Register </a:t>
            </a:r>
          </a:p>
          <a:p>
            <a:pPr lvl="1">
              <a:buNone/>
            </a:pPr>
            <a:endParaRPr lang="en-US" sz="2800" b="1" dirty="0" smtClean="0"/>
          </a:p>
          <a:p>
            <a:endParaRPr lang="en-US" sz="3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76200" y="533400"/>
            <a:ext cx="8915400" cy="6019800"/>
          </a:xfrm>
        </p:spPr>
        <p:txBody>
          <a:bodyPr>
            <a:normAutofit/>
          </a:bodyPr>
          <a:lstStyle/>
          <a:p>
            <a:pPr algn="ctr">
              <a:buNone/>
            </a:pPr>
            <a:endParaRPr lang="en-PH" sz="2600" b="1" dirty="0" smtClean="0"/>
          </a:p>
          <a:p>
            <a:pPr>
              <a:buFont typeface="Wingdings" pitchFamily="2" charset="2"/>
              <a:buChar char="§"/>
            </a:pPr>
            <a:endParaRPr lang="en-PH" sz="4400" dirty="0" smtClean="0"/>
          </a:p>
        </p:txBody>
      </p:sp>
      <p:sp>
        <p:nvSpPr>
          <p:cNvPr id="4" name="Rectangle 3"/>
          <p:cNvSpPr/>
          <p:nvPr/>
        </p:nvSpPr>
        <p:spPr>
          <a:xfrm>
            <a:off x="304800" y="76200"/>
            <a:ext cx="8382000" cy="769441"/>
          </a:xfrm>
          <a:prstGeom prst="rect">
            <a:avLst/>
          </a:prstGeom>
        </p:spPr>
        <p:txBody>
          <a:bodyPr wrap="square">
            <a:spAutoFit/>
          </a:bodyPr>
          <a:lstStyle/>
          <a:p>
            <a:r>
              <a:rPr lang="en-US" sz="4400" b="1" dirty="0" smtClean="0">
                <a:solidFill>
                  <a:schemeClr val="bg1"/>
                </a:solidFill>
              </a:rPr>
              <a:t>LIS Guidelines for Operation</a:t>
            </a:r>
            <a:endParaRPr lang="en-PH" sz="4400" b="1" dirty="0">
              <a:solidFill>
                <a:schemeClr val="bg1"/>
              </a:solidFill>
            </a:endParaRPr>
          </a:p>
        </p:txBody>
      </p:sp>
      <p:sp>
        <p:nvSpPr>
          <p:cNvPr id="7" name="Rectangle 6"/>
          <p:cNvSpPr/>
          <p:nvPr/>
        </p:nvSpPr>
        <p:spPr>
          <a:xfrm>
            <a:off x="228600" y="914400"/>
            <a:ext cx="7910948" cy="646331"/>
          </a:xfrm>
          <a:prstGeom prst="rect">
            <a:avLst/>
          </a:prstGeom>
        </p:spPr>
        <p:txBody>
          <a:bodyPr wrap="none">
            <a:spAutoFit/>
          </a:bodyPr>
          <a:lstStyle/>
          <a:p>
            <a:r>
              <a:rPr lang="en-US" sz="3600" b="1" u="sng" dirty="0" smtClean="0">
                <a:solidFill>
                  <a:srgbClr val="C00000"/>
                </a:solidFill>
              </a:rPr>
              <a:t>Creation and updating of learner profile </a:t>
            </a:r>
            <a:endParaRPr lang="en-US" sz="3600" b="1" u="sng" dirty="0">
              <a:solidFill>
                <a:srgbClr val="C00000"/>
              </a:solidFill>
            </a:endParaRPr>
          </a:p>
        </p:txBody>
      </p:sp>
      <p:sp>
        <p:nvSpPr>
          <p:cNvPr id="9" name="Rectangle 8"/>
          <p:cNvSpPr/>
          <p:nvPr/>
        </p:nvSpPr>
        <p:spPr>
          <a:xfrm>
            <a:off x="457200" y="1447800"/>
            <a:ext cx="8153400" cy="6124754"/>
          </a:xfrm>
          <a:prstGeom prst="rect">
            <a:avLst/>
          </a:prstGeom>
        </p:spPr>
        <p:txBody>
          <a:bodyPr wrap="square">
            <a:spAutoFit/>
          </a:bodyPr>
          <a:lstStyle/>
          <a:p>
            <a:r>
              <a:rPr lang="en-US" sz="2800" b="1" dirty="0" smtClean="0"/>
              <a:t>	Class adviser shall be responsible for updating the profile of all learners in his/her class in any given school year </a:t>
            </a:r>
          </a:p>
          <a:p>
            <a:r>
              <a:rPr lang="en-US" sz="2800" b="1" dirty="0" smtClean="0"/>
              <a:t>	He/she must ensure that the learner profile is updated and supported by acceptable documents (e.g. birth certificate, etc) </a:t>
            </a:r>
          </a:p>
          <a:p>
            <a:r>
              <a:rPr lang="en-US" sz="2800" b="1" dirty="0" smtClean="0"/>
              <a:t>The LRN uniquely references a learner in the registry. </a:t>
            </a:r>
          </a:p>
          <a:p>
            <a:pPr lvl="1"/>
            <a:r>
              <a:rPr lang="en-US" sz="2800" b="1" dirty="0" smtClean="0"/>
              <a:t>An LRN must refer to one and only one learner </a:t>
            </a:r>
          </a:p>
          <a:p>
            <a:pPr lvl="1"/>
            <a:r>
              <a:rPr lang="en-US" sz="2800" b="1" dirty="0" smtClean="0"/>
              <a:t>A learner must have one and only one LRN</a:t>
            </a:r>
          </a:p>
          <a:p>
            <a:r>
              <a:rPr lang="en-US" sz="2800" b="1" dirty="0" smtClean="0"/>
              <a:t> The LRN must be attached to every learner’s school record (Form 137, etc)</a:t>
            </a:r>
          </a:p>
          <a:p>
            <a:endParaRPr lang="en-US" sz="2800" b="1" dirty="0" smtClean="0"/>
          </a:p>
          <a:p>
            <a:endParaRPr lang="en-US" sz="2800" b="1" dirty="0" smtClean="0"/>
          </a:p>
          <a:p>
            <a:endParaRPr lang="en-US"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76200" y="533400"/>
            <a:ext cx="8915400" cy="6019800"/>
          </a:xfrm>
        </p:spPr>
        <p:txBody>
          <a:bodyPr>
            <a:normAutofit/>
          </a:bodyPr>
          <a:lstStyle/>
          <a:p>
            <a:pPr algn="ctr">
              <a:buNone/>
            </a:pPr>
            <a:endParaRPr lang="en-PH" sz="2600" b="1" dirty="0" smtClean="0"/>
          </a:p>
          <a:p>
            <a:pPr>
              <a:buFont typeface="Wingdings" pitchFamily="2" charset="2"/>
              <a:buChar char="§"/>
            </a:pPr>
            <a:endParaRPr lang="en-PH" sz="4400" dirty="0" smtClean="0"/>
          </a:p>
        </p:txBody>
      </p:sp>
      <p:sp>
        <p:nvSpPr>
          <p:cNvPr id="4" name="Rectangle 3"/>
          <p:cNvSpPr/>
          <p:nvPr/>
        </p:nvSpPr>
        <p:spPr>
          <a:xfrm>
            <a:off x="304800" y="76200"/>
            <a:ext cx="8382000" cy="769441"/>
          </a:xfrm>
          <a:prstGeom prst="rect">
            <a:avLst/>
          </a:prstGeom>
        </p:spPr>
        <p:txBody>
          <a:bodyPr wrap="square">
            <a:spAutoFit/>
          </a:bodyPr>
          <a:lstStyle/>
          <a:p>
            <a:r>
              <a:rPr lang="en-US" sz="4400" b="1" dirty="0" smtClean="0">
                <a:solidFill>
                  <a:schemeClr val="bg1"/>
                </a:solidFill>
              </a:rPr>
              <a:t>LIS Guidelines for Operation</a:t>
            </a:r>
            <a:endParaRPr lang="en-PH" sz="4400" b="1" dirty="0">
              <a:solidFill>
                <a:schemeClr val="bg1"/>
              </a:solidFill>
            </a:endParaRPr>
          </a:p>
        </p:txBody>
      </p:sp>
      <p:sp>
        <p:nvSpPr>
          <p:cNvPr id="8" name="Rectangle 7"/>
          <p:cNvSpPr/>
          <p:nvPr/>
        </p:nvSpPr>
        <p:spPr>
          <a:xfrm>
            <a:off x="105357" y="914400"/>
            <a:ext cx="6676443" cy="584775"/>
          </a:xfrm>
          <a:prstGeom prst="rect">
            <a:avLst/>
          </a:prstGeom>
        </p:spPr>
        <p:txBody>
          <a:bodyPr wrap="none">
            <a:spAutoFit/>
          </a:bodyPr>
          <a:lstStyle/>
          <a:p>
            <a:r>
              <a:rPr lang="en-US" sz="3200" b="1" u="sng" dirty="0" smtClean="0">
                <a:solidFill>
                  <a:srgbClr val="C00000"/>
                </a:solidFill>
              </a:rPr>
              <a:t>Correction of learner’s identifying info</a:t>
            </a:r>
            <a:endParaRPr lang="en-US" sz="3200" b="1" u="sng" dirty="0">
              <a:solidFill>
                <a:srgbClr val="C00000"/>
              </a:solidFill>
            </a:endParaRPr>
          </a:p>
        </p:txBody>
      </p:sp>
      <p:sp>
        <p:nvSpPr>
          <p:cNvPr id="10" name="Rectangle 9"/>
          <p:cNvSpPr/>
          <p:nvPr/>
        </p:nvSpPr>
        <p:spPr>
          <a:xfrm>
            <a:off x="304800" y="1600200"/>
            <a:ext cx="8458200" cy="5693866"/>
          </a:xfrm>
          <a:prstGeom prst="rect">
            <a:avLst/>
          </a:prstGeom>
        </p:spPr>
        <p:txBody>
          <a:bodyPr wrap="square">
            <a:spAutoFit/>
          </a:bodyPr>
          <a:lstStyle/>
          <a:p>
            <a:r>
              <a:rPr lang="en-US" sz="2800" b="1" dirty="0" smtClean="0"/>
              <a:t>	Request for correction of learner’s name (first name, middle name, last name), date of birth, sex shall be done through the online data correction facility and approved at CO level.</a:t>
            </a:r>
          </a:p>
          <a:p>
            <a:endParaRPr lang="en-US" sz="2800" b="1" dirty="0" smtClean="0"/>
          </a:p>
          <a:p>
            <a:r>
              <a:rPr lang="en-US" sz="2800" b="1" dirty="0" smtClean="0"/>
              <a:t>	Request for correction of learner and/or enrolment data that affects the enrolment reported shall be done at the central office only upon endorsement of the Division. This request must be supported with proper justification and documents. </a:t>
            </a:r>
          </a:p>
          <a:p>
            <a:endParaRPr lang="en-US" sz="2800" b="1" dirty="0" smtClean="0"/>
          </a:p>
          <a:p>
            <a:endParaRPr lang="en-US" sz="2800" b="1" dirty="0" smtClean="0"/>
          </a:p>
          <a:p>
            <a:endParaRPr lang="en-US"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76200" y="533400"/>
            <a:ext cx="8915400" cy="6019800"/>
          </a:xfrm>
        </p:spPr>
        <p:txBody>
          <a:bodyPr>
            <a:normAutofit/>
          </a:bodyPr>
          <a:lstStyle/>
          <a:p>
            <a:pPr algn="ctr">
              <a:buNone/>
            </a:pPr>
            <a:endParaRPr lang="en-PH" sz="2600" b="1" dirty="0" smtClean="0"/>
          </a:p>
          <a:p>
            <a:pPr>
              <a:buFont typeface="Wingdings" pitchFamily="2" charset="2"/>
              <a:buChar char="§"/>
            </a:pPr>
            <a:endParaRPr lang="en-PH" sz="4400" dirty="0" smtClean="0"/>
          </a:p>
        </p:txBody>
      </p:sp>
      <p:sp>
        <p:nvSpPr>
          <p:cNvPr id="7" name="Rectangle 6"/>
          <p:cNvSpPr/>
          <p:nvPr/>
        </p:nvSpPr>
        <p:spPr>
          <a:xfrm>
            <a:off x="304800" y="1600200"/>
            <a:ext cx="8610600" cy="4093428"/>
          </a:xfrm>
          <a:prstGeom prst="rect">
            <a:avLst/>
          </a:prstGeom>
        </p:spPr>
        <p:txBody>
          <a:bodyPr wrap="square">
            <a:spAutoFit/>
          </a:bodyPr>
          <a:lstStyle/>
          <a:p>
            <a:pPr lvl="0"/>
            <a:r>
              <a:rPr lang="en-US" sz="3200" b="1" dirty="0" smtClean="0"/>
              <a:t>What if the Learner transferred to ALS Program?</a:t>
            </a:r>
            <a:endParaRPr lang="en-PH" sz="3200" dirty="0" smtClean="0"/>
          </a:p>
          <a:p>
            <a:pPr lvl="0"/>
            <a:r>
              <a:rPr lang="en-US" sz="2400" dirty="0" smtClean="0"/>
              <a:t>	- Please see definition of Transferred Out and Dropped Out indicator based on </a:t>
            </a:r>
            <a:r>
              <a:rPr lang="en-US" sz="2400" dirty="0" err="1" smtClean="0"/>
              <a:t>DepEd</a:t>
            </a:r>
            <a:r>
              <a:rPr lang="en-US" sz="2400" dirty="0" smtClean="0"/>
              <a:t> Order 13, s.2014 and </a:t>
            </a:r>
            <a:r>
              <a:rPr lang="en-US" sz="2400" dirty="0" err="1" smtClean="0"/>
              <a:t>DepEd</a:t>
            </a:r>
            <a:r>
              <a:rPr lang="en-US" sz="2400" dirty="0" smtClean="0"/>
              <a:t> Order 4, s.2014 –data definition.</a:t>
            </a:r>
            <a:endParaRPr lang="en-PH" sz="2400" dirty="0" smtClean="0"/>
          </a:p>
          <a:p>
            <a:pPr lvl="0"/>
            <a:r>
              <a:rPr lang="en-US" sz="2400" dirty="0" smtClean="0"/>
              <a:t>	- ALS-Community Learning Center (CLC) is not a school thus it is more appropriate to say Learner should be Dropped out (according to definition “left school”) </a:t>
            </a:r>
            <a:endParaRPr lang="en-PH" sz="2400" dirty="0" smtClean="0"/>
          </a:p>
          <a:p>
            <a:pPr lvl="0"/>
            <a:r>
              <a:rPr lang="en-US" sz="2400" dirty="0" smtClean="0"/>
              <a:t>	</a:t>
            </a:r>
            <a:r>
              <a:rPr lang="en-US" sz="2800" b="1" dirty="0" smtClean="0"/>
              <a:t>- Based on existing definition of Transferred Out and Dropped Out, transferred to ALS Program is Dropped Out from formal schooling.</a:t>
            </a:r>
            <a:endParaRPr lang="en-PH" sz="2400" b="1" dirty="0"/>
          </a:p>
        </p:txBody>
      </p:sp>
      <p:sp>
        <p:nvSpPr>
          <p:cNvPr id="8" name="Rectangle 7"/>
          <p:cNvSpPr/>
          <p:nvPr/>
        </p:nvSpPr>
        <p:spPr>
          <a:xfrm>
            <a:off x="3429000" y="76200"/>
            <a:ext cx="1981200" cy="830997"/>
          </a:xfrm>
          <a:prstGeom prst="rect">
            <a:avLst/>
          </a:prstGeom>
        </p:spPr>
        <p:txBody>
          <a:bodyPr wrap="square">
            <a:spAutoFit/>
          </a:bodyPr>
          <a:lstStyle/>
          <a:p>
            <a:pPr algn="ctr"/>
            <a:r>
              <a:rPr lang="en-US" sz="4800" b="1" dirty="0" smtClean="0">
                <a:solidFill>
                  <a:schemeClr val="bg1"/>
                </a:solidFill>
              </a:rPr>
              <a:t>FAQ’s</a:t>
            </a:r>
            <a:endParaRPr lang="en-PH" sz="4800" dirty="0"/>
          </a:p>
        </p:txBody>
      </p:sp>
      <p:sp>
        <p:nvSpPr>
          <p:cNvPr id="9" name="Rectangle 8"/>
          <p:cNvSpPr/>
          <p:nvPr/>
        </p:nvSpPr>
        <p:spPr>
          <a:xfrm>
            <a:off x="228600" y="990600"/>
            <a:ext cx="3810000" cy="584775"/>
          </a:xfrm>
          <a:prstGeom prst="rect">
            <a:avLst/>
          </a:prstGeom>
        </p:spPr>
        <p:txBody>
          <a:bodyPr wrap="square">
            <a:spAutoFit/>
          </a:bodyPr>
          <a:lstStyle/>
          <a:p>
            <a:r>
              <a:rPr lang="en-US" sz="3200" u="sng" dirty="0" smtClean="0">
                <a:solidFill>
                  <a:srgbClr val="FF0000"/>
                </a:solidFill>
                <a:latin typeface="Baskerville Old Face" panose="02020602080505020303" pitchFamily="18" charset="0"/>
              </a:rPr>
              <a:t>Transfer of Learner</a:t>
            </a:r>
            <a:endParaRPr lang="en-PH" sz="3200" u="sng" dirty="0">
              <a:solidFill>
                <a:srgbClr val="FF0000"/>
              </a:solidFill>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Rectangle 3"/>
          <p:cNvSpPr/>
          <p:nvPr/>
        </p:nvSpPr>
        <p:spPr>
          <a:xfrm>
            <a:off x="304800" y="1295400"/>
            <a:ext cx="8458200" cy="4401205"/>
          </a:xfrm>
          <a:prstGeom prst="rect">
            <a:avLst/>
          </a:prstGeom>
        </p:spPr>
        <p:txBody>
          <a:bodyPr wrap="square">
            <a:spAutoFit/>
          </a:bodyPr>
          <a:lstStyle/>
          <a:p>
            <a:r>
              <a:rPr lang="en-US" sz="4000" b="1" dirty="0" smtClean="0">
                <a:solidFill>
                  <a:srgbClr val="FF0000"/>
                </a:solidFill>
              </a:rPr>
              <a:t>Multiple LRNs assigned to one learner. Which LRN do we use?</a:t>
            </a:r>
          </a:p>
          <a:p>
            <a:r>
              <a:rPr lang="en-US" sz="4000" b="1" dirty="0" smtClean="0">
                <a:solidFill>
                  <a:srgbClr val="FF0000"/>
                </a:solidFill>
              </a:rPr>
              <a:t> </a:t>
            </a:r>
          </a:p>
          <a:p>
            <a:pPr lvl="1"/>
            <a:r>
              <a:rPr lang="en-US" sz="4000" b="1" dirty="0" smtClean="0"/>
              <a:t>-Use the LRN attached to Form 137</a:t>
            </a:r>
          </a:p>
          <a:p>
            <a:pPr lvl="1"/>
            <a:r>
              <a:rPr lang="en-US" sz="4000" b="1" dirty="0" smtClean="0"/>
              <a:t>-If no LRN in F137 or LRNs in the LIS do not match the LRN attached to the F137, use the oldest LRN.</a:t>
            </a:r>
          </a:p>
        </p:txBody>
      </p:sp>
      <p:sp>
        <p:nvSpPr>
          <p:cNvPr id="5" name="Rectangle 4"/>
          <p:cNvSpPr/>
          <p:nvPr/>
        </p:nvSpPr>
        <p:spPr>
          <a:xfrm>
            <a:off x="2971800" y="152400"/>
            <a:ext cx="2895600" cy="769441"/>
          </a:xfrm>
          <a:prstGeom prst="rect">
            <a:avLst/>
          </a:prstGeom>
        </p:spPr>
        <p:txBody>
          <a:bodyPr wrap="square">
            <a:spAutoFit/>
          </a:bodyPr>
          <a:lstStyle/>
          <a:p>
            <a:pPr algn="ctr"/>
            <a:r>
              <a:rPr lang="en-US" sz="4400" b="1" dirty="0" smtClean="0">
                <a:solidFill>
                  <a:schemeClr val="bg1"/>
                </a:solidFill>
              </a:rPr>
              <a:t>FAQ’s</a:t>
            </a:r>
            <a:endParaRPr lang="en-PH" sz="4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2971800" y="152400"/>
            <a:ext cx="2895600" cy="769441"/>
          </a:xfrm>
          <a:prstGeom prst="rect">
            <a:avLst/>
          </a:prstGeom>
        </p:spPr>
        <p:txBody>
          <a:bodyPr wrap="square">
            <a:spAutoFit/>
          </a:bodyPr>
          <a:lstStyle/>
          <a:p>
            <a:pPr algn="ctr"/>
            <a:r>
              <a:rPr lang="en-US" sz="4400" b="1" dirty="0" smtClean="0">
                <a:solidFill>
                  <a:schemeClr val="bg1"/>
                </a:solidFill>
              </a:rPr>
              <a:t>FAQ’s</a:t>
            </a:r>
            <a:endParaRPr lang="en-PH" sz="4400" b="1" dirty="0"/>
          </a:p>
        </p:txBody>
      </p:sp>
      <p:sp>
        <p:nvSpPr>
          <p:cNvPr id="6" name="Rectangle 5"/>
          <p:cNvSpPr/>
          <p:nvPr/>
        </p:nvSpPr>
        <p:spPr>
          <a:xfrm>
            <a:off x="533400" y="1066800"/>
            <a:ext cx="3990836" cy="584775"/>
          </a:xfrm>
          <a:prstGeom prst="rect">
            <a:avLst/>
          </a:prstGeom>
        </p:spPr>
        <p:txBody>
          <a:bodyPr wrap="none">
            <a:spAutoFit/>
          </a:bodyPr>
          <a:lstStyle/>
          <a:p>
            <a:r>
              <a:rPr lang="en-US" sz="3200" b="1" u="sng" dirty="0" smtClean="0">
                <a:solidFill>
                  <a:srgbClr val="C00000"/>
                </a:solidFill>
              </a:rPr>
              <a:t>Enrollment of learners</a:t>
            </a:r>
            <a:endParaRPr lang="en-US" sz="3200" b="1" u="sng" dirty="0">
              <a:solidFill>
                <a:srgbClr val="C00000"/>
              </a:solidFill>
            </a:endParaRPr>
          </a:p>
        </p:txBody>
      </p:sp>
      <p:sp>
        <p:nvSpPr>
          <p:cNvPr id="7" name="Rectangle 6"/>
          <p:cNvSpPr/>
          <p:nvPr/>
        </p:nvSpPr>
        <p:spPr>
          <a:xfrm>
            <a:off x="533400" y="1752600"/>
            <a:ext cx="7772400" cy="4524315"/>
          </a:xfrm>
          <a:prstGeom prst="rect">
            <a:avLst/>
          </a:prstGeom>
        </p:spPr>
        <p:txBody>
          <a:bodyPr wrap="square">
            <a:spAutoFit/>
          </a:bodyPr>
          <a:lstStyle/>
          <a:p>
            <a:pPr algn="ctr"/>
            <a:r>
              <a:rPr lang="en-US" sz="3600" b="1" dirty="0" smtClean="0">
                <a:solidFill>
                  <a:srgbClr val="FF0000"/>
                </a:solidFill>
              </a:rPr>
              <a:t>Learners not eligible for enrollment in the LIS due to “special cases”</a:t>
            </a:r>
          </a:p>
          <a:p>
            <a:pPr>
              <a:buFontTx/>
              <a:buChar char="-"/>
            </a:pPr>
            <a:r>
              <a:rPr lang="en-US" sz="3200" b="1" dirty="0" smtClean="0"/>
              <a:t>shall be escalated to the SDO.  Enrollment under these special cases shall be done at the CO level.</a:t>
            </a:r>
          </a:p>
          <a:p>
            <a:endParaRPr lang="en-US" sz="3200" b="1" dirty="0" smtClean="0"/>
          </a:p>
          <a:p>
            <a:pPr>
              <a:buFontTx/>
              <a:buChar char="-"/>
            </a:pPr>
            <a:r>
              <a:rPr lang="en-US" sz="3200" b="1" dirty="0" smtClean="0"/>
              <a:t>Wait for the override facility to be activated</a:t>
            </a:r>
          </a:p>
          <a:p>
            <a:r>
              <a:rPr lang="en-US" sz="2800" b="1" dirty="0" smtClean="0"/>
              <a:t> </a:t>
            </a:r>
          </a:p>
          <a:p>
            <a:endParaRPr lang="en-US" sz="2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2971800" y="152400"/>
            <a:ext cx="2895600" cy="769441"/>
          </a:xfrm>
          <a:prstGeom prst="rect">
            <a:avLst/>
          </a:prstGeom>
        </p:spPr>
        <p:txBody>
          <a:bodyPr wrap="square">
            <a:spAutoFit/>
          </a:bodyPr>
          <a:lstStyle/>
          <a:p>
            <a:pPr algn="ctr"/>
            <a:r>
              <a:rPr lang="en-US" sz="4400" b="1" dirty="0" smtClean="0">
                <a:solidFill>
                  <a:schemeClr val="bg1"/>
                </a:solidFill>
              </a:rPr>
              <a:t>FAQ’s</a:t>
            </a:r>
            <a:endParaRPr lang="en-PH" sz="4400" b="1" dirty="0"/>
          </a:p>
        </p:txBody>
      </p:sp>
      <p:sp>
        <p:nvSpPr>
          <p:cNvPr id="6" name="Rectangle 5"/>
          <p:cNvSpPr/>
          <p:nvPr/>
        </p:nvSpPr>
        <p:spPr>
          <a:xfrm>
            <a:off x="533400" y="1066800"/>
            <a:ext cx="3990836" cy="584775"/>
          </a:xfrm>
          <a:prstGeom prst="rect">
            <a:avLst/>
          </a:prstGeom>
        </p:spPr>
        <p:txBody>
          <a:bodyPr wrap="none">
            <a:spAutoFit/>
          </a:bodyPr>
          <a:lstStyle/>
          <a:p>
            <a:r>
              <a:rPr lang="en-US" sz="3200" b="1" u="sng" dirty="0" smtClean="0">
                <a:solidFill>
                  <a:srgbClr val="C00000"/>
                </a:solidFill>
              </a:rPr>
              <a:t>Enrollment of learners</a:t>
            </a:r>
            <a:endParaRPr lang="en-US" sz="3200" b="1" u="sng" dirty="0">
              <a:solidFill>
                <a:srgbClr val="C00000"/>
              </a:solidFill>
            </a:endParaRPr>
          </a:p>
        </p:txBody>
      </p:sp>
      <p:sp>
        <p:nvSpPr>
          <p:cNvPr id="7" name="Rectangle 6"/>
          <p:cNvSpPr/>
          <p:nvPr/>
        </p:nvSpPr>
        <p:spPr>
          <a:xfrm>
            <a:off x="533400" y="1752600"/>
            <a:ext cx="8229600" cy="4955203"/>
          </a:xfrm>
          <a:prstGeom prst="rect">
            <a:avLst/>
          </a:prstGeom>
        </p:spPr>
        <p:txBody>
          <a:bodyPr wrap="square">
            <a:spAutoFit/>
          </a:bodyPr>
          <a:lstStyle/>
          <a:p>
            <a:pPr algn="ctr"/>
            <a:r>
              <a:rPr lang="en-US" sz="3600" b="1" dirty="0" smtClean="0">
                <a:solidFill>
                  <a:srgbClr val="FF0000"/>
                </a:solidFill>
              </a:rPr>
              <a:t>Learners without LRN</a:t>
            </a:r>
          </a:p>
          <a:p>
            <a:pPr>
              <a:buFontTx/>
              <a:buChar char="-"/>
            </a:pPr>
            <a:r>
              <a:rPr lang="en-US" sz="3200" b="1" dirty="0" smtClean="0"/>
              <a:t>New record, input the needed data </a:t>
            </a:r>
          </a:p>
          <a:p>
            <a:pPr>
              <a:buFontTx/>
              <a:buChar char="-"/>
            </a:pPr>
            <a:r>
              <a:rPr lang="en-US" sz="3200" b="1" dirty="0" smtClean="0"/>
              <a:t>Pending request will be approved by the   </a:t>
            </a:r>
          </a:p>
          <a:p>
            <a:r>
              <a:rPr lang="en-US" sz="3200" b="1" dirty="0" smtClean="0"/>
              <a:t>  Division Planning Office</a:t>
            </a:r>
          </a:p>
          <a:p>
            <a:pPr>
              <a:buFontTx/>
              <a:buChar char="-"/>
            </a:pPr>
            <a:r>
              <a:rPr lang="en-US" sz="3200" b="1" dirty="0" smtClean="0"/>
              <a:t>Letter of request will be forwarded to the Division Office with attached supporting documents (photocopy of Birth Certificate, Form 173, Form 48) </a:t>
            </a:r>
          </a:p>
          <a:p>
            <a:r>
              <a:rPr lang="en-US" sz="2800" b="1" dirty="0" smtClean="0"/>
              <a:t> </a:t>
            </a:r>
          </a:p>
          <a:p>
            <a:endParaRPr lang="en-US" sz="28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Rectangle 6"/>
          <p:cNvSpPr/>
          <p:nvPr/>
        </p:nvSpPr>
        <p:spPr>
          <a:xfrm>
            <a:off x="533400" y="838200"/>
            <a:ext cx="7772400" cy="5693866"/>
          </a:xfrm>
          <a:prstGeom prst="rect">
            <a:avLst/>
          </a:prstGeom>
        </p:spPr>
        <p:txBody>
          <a:bodyPr wrap="square">
            <a:spAutoFit/>
          </a:bodyPr>
          <a:lstStyle/>
          <a:p>
            <a:r>
              <a:rPr lang="en-US" sz="3600" b="1" dirty="0" smtClean="0"/>
              <a:t>1. Website: </a:t>
            </a:r>
            <a:r>
              <a:rPr lang="en-US" sz="3600" b="1" dirty="0" smtClean="0">
                <a:solidFill>
                  <a:srgbClr val="FF0000"/>
                </a:solidFill>
              </a:rPr>
              <a:t>lis.deped.gov.ph</a:t>
            </a:r>
          </a:p>
          <a:p>
            <a:r>
              <a:rPr lang="en-US" sz="3600" b="1" dirty="0" smtClean="0"/>
              <a:t>*suggested: </a:t>
            </a:r>
            <a:r>
              <a:rPr lang="en-US" sz="3600" b="1" dirty="0" smtClean="0">
                <a:solidFill>
                  <a:srgbClr val="FF0000"/>
                </a:solidFill>
              </a:rPr>
              <a:t>GOOGLE CHROME</a:t>
            </a:r>
          </a:p>
          <a:p>
            <a:endParaRPr lang="en-US" sz="1200" b="1" dirty="0" smtClean="0">
              <a:solidFill>
                <a:srgbClr val="FF0000"/>
              </a:solidFill>
            </a:endParaRPr>
          </a:p>
          <a:p>
            <a:r>
              <a:rPr lang="en-US" sz="3600" b="1" dirty="0" smtClean="0"/>
              <a:t>2. To follow: </a:t>
            </a:r>
          </a:p>
          <a:p>
            <a:r>
              <a:rPr lang="en-US" sz="3600" b="1" dirty="0" smtClean="0">
                <a:solidFill>
                  <a:srgbClr val="FF0000"/>
                </a:solidFill>
              </a:rPr>
              <a:t>	-</a:t>
            </a:r>
            <a:r>
              <a:rPr lang="en-US" sz="3600" b="1" dirty="0" smtClean="0"/>
              <a:t>Override facility</a:t>
            </a:r>
          </a:p>
          <a:p>
            <a:r>
              <a:rPr lang="en-US" sz="3600" b="1" dirty="0" smtClean="0"/>
              <a:t>	-Facility on the correction of the date for the first day of attendance</a:t>
            </a:r>
          </a:p>
          <a:p>
            <a:r>
              <a:rPr lang="en-US" sz="3600" b="1" dirty="0" smtClean="0"/>
              <a:t>	-Housekeeping schedule</a:t>
            </a:r>
          </a:p>
          <a:p>
            <a:r>
              <a:rPr lang="en-US" sz="3600" b="1" dirty="0" smtClean="0"/>
              <a:t>3. Due date for BOSY Encoding:</a:t>
            </a:r>
          </a:p>
          <a:p>
            <a:pPr algn="ctr"/>
            <a:r>
              <a:rPr lang="en-US" sz="3600" b="1" dirty="0" smtClean="0">
                <a:solidFill>
                  <a:srgbClr val="FF0000"/>
                </a:solidFill>
              </a:rPr>
              <a:t>AUGUST 25, 2015</a:t>
            </a:r>
          </a:p>
          <a:p>
            <a:endParaRPr lang="en-US" sz="2800" b="1" dirty="0">
              <a:solidFill>
                <a:srgbClr val="FF0000"/>
              </a:solidFill>
            </a:endParaRPr>
          </a:p>
        </p:txBody>
      </p:sp>
      <p:sp>
        <p:nvSpPr>
          <p:cNvPr id="8" name="Rectangle 7"/>
          <p:cNvSpPr/>
          <p:nvPr/>
        </p:nvSpPr>
        <p:spPr>
          <a:xfrm>
            <a:off x="3352800" y="152400"/>
            <a:ext cx="1458862" cy="646331"/>
          </a:xfrm>
          <a:prstGeom prst="rect">
            <a:avLst/>
          </a:prstGeom>
        </p:spPr>
        <p:txBody>
          <a:bodyPr wrap="none">
            <a:spAutoFit/>
          </a:bodyPr>
          <a:lstStyle/>
          <a:p>
            <a:pPr algn="ctr"/>
            <a:r>
              <a:rPr lang="en-US" sz="3600" b="1" dirty="0" smtClean="0">
                <a:solidFill>
                  <a:schemeClr val="bg1"/>
                </a:solidFill>
              </a:rPr>
              <a:t>NOTES</a:t>
            </a:r>
            <a:endParaRPr lang="en-PH" sz="36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cer\Pictures\for backgrounds\images (4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Rectangle 6"/>
          <p:cNvSpPr/>
          <p:nvPr/>
        </p:nvSpPr>
        <p:spPr>
          <a:xfrm>
            <a:off x="533400" y="838200"/>
            <a:ext cx="7772400" cy="4955203"/>
          </a:xfrm>
          <a:prstGeom prst="rect">
            <a:avLst/>
          </a:prstGeom>
        </p:spPr>
        <p:txBody>
          <a:bodyPr wrap="square">
            <a:spAutoFit/>
          </a:bodyPr>
          <a:lstStyle/>
          <a:p>
            <a:pPr marL="742950" indent="-742950">
              <a:buAutoNum type="arabicPeriod"/>
            </a:pPr>
            <a:r>
              <a:rPr lang="en-US" sz="3600" b="1" dirty="0" smtClean="0"/>
              <a:t>Classes with un submitted </a:t>
            </a:r>
            <a:r>
              <a:rPr lang="en-US" sz="3600" b="1" dirty="0" smtClean="0">
                <a:solidFill>
                  <a:srgbClr val="FF0000"/>
                </a:solidFill>
              </a:rPr>
              <a:t>FORM 2 </a:t>
            </a:r>
            <a:r>
              <a:rPr lang="en-US" sz="3600" b="1" dirty="0" smtClean="0"/>
              <a:t>for </a:t>
            </a:r>
            <a:r>
              <a:rPr lang="en-US" sz="3600" b="1" dirty="0" smtClean="0">
                <a:solidFill>
                  <a:srgbClr val="FF0000"/>
                </a:solidFill>
              </a:rPr>
              <a:t>JUNE 2014</a:t>
            </a:r>
          </a:p>
          <a:p>
            <a:pPr marL="514350" indent="-514350">
              <a:buFontTx/>
              <a:buAutoNum type="arabicPeriod"/>
            </a:pPr>
            <a:r>
              <a:rPr lang="en-US" sz="3600" b="1" dirty="0" smtClean="0"/>
              <a:t>FORM 2 for July 2015</a:t>
            </a:r>
          </a:p>
          <a:p>
            <a:pPr marL="514350" indent="-514350"/>
            <a:r>
              <a:rPr lang="en-US" sz="3600" b="1" dirty="0" smtClean="0"/>
              <a:t>*</a:t>
            </a:r>
            <a:r>
              <a:rPr lang="en-US" sz="3200" b="1" i="1" dirty="0" smtClean="0"/>
              <a:t>Form 2 must be submitted in two copies</a:t>
            </a:r>
            <a:endParaRPr lang="en-US" sz="3600" b="1" i="1" dirty="0" smtClean="0"/>
          </a:p>
          <a:p>
            <a:pPr marL="514350" indent="-514350"/>
            <a:r>
              <a:rPr lang="en-US" sz="3600" b="1" dirty="0" smtClean="0"/>
              <a:t>3. SMART/TNT/ SUN numbers of Parents for the Information Board</a:t>
            </a:r>
          </a:p>
          <a:p>
            <a:pPr marL="514350" indent="-514350"/>
            <a:r>
              <a:rPr lang="en-US" sz="3600" b="1" dirty="0" smtClean="0"/>
              <a:t>4. </a:t>
            </a:r>
            <a:r>
              <a:rPr lang="en-US" sz="3600" b="1" dirty="0" smtClean="0">
                <a:solidFill>
                  <a:srgbClr val="FF0000"/>
                </a:solidFill>
              </a:rPr>
              <a:t>August 13, 2015</a:t>
            </a:r>
            <a:r>
              <a:rPr lang="en-US" sz="3600" b="1" dirty="0" smtClean="0"/>
              <a:t>: Due date for the Learners Data for GSSP BOSY (EBEIS)</a:t>
            </a:r>
          </a:p>
          <a:p>
            <a:pPr marL="514350" indent="-514350">
              <a:buAutoNum type="arabicPeriod"/>
            </a:pPr>
            <a:endParaRPr lang="en-US" sz="2800" b="1" dirty="0"/>
          </a:p>
        </p:txBody>
      </p:sp>
      <p:sp>
        <p:nvSpPr>
          <p:cNvPr id="8" name="Rectangle 7"/>
          <p:cNvSpPr/>
          <p:nvPr/>
        </p:nvSpPr>
        <p:spPr>
          <a:xfrm>
            <a:off x="3352800" y="152400"/>
            <a:ext cx="2490105" cy="646331"/>
          </a:xfrm>
          <a:prstGeom prst="rect">
            <a:avLst/>
          </a:prstGeom>
        </p:spPr>
        <p:txBody>
          <a:bodyPr wrap="none">
            <a:spAutoFit/>
          </a:bodyPr>
          <a:lstStyle/>
          <a:p>
            <a:pPr algn="ctr"/>
            <a:r>
              <a:rPr lang="en-US" sz="3600" b="1" dirty="0" smtClean="0">
                <a:solidFill>
                  <a:schemeClr val="bg1"/>
                </a:solidFill>
              </a:rPr>
              <a:t>REMINDERS</a:t>
            </a:r>
            <a:endParaRPr lang="en-PH"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cer\Pictures\for backgrounds\rytruyi.jpg"/>
          <p:cNvPicPr>
            <a:picLocks noChangeAspect="1" noChangeArrowheads="1"/>
          </p:cNvPicPr>
          <p:nvPr/>
        </p:nvPicPr>
        <p:blipFill>
          <a:blip r:embed="rId2">
            <a:lum contrast="10000"/>
          </a:blip>
          <a:srcRect/>
          <a:stretch>
            <a:fillRect/>
          </a:stretch>
        </p:blipFill>
        <p:spPr bwMode="auto">
          <a:xfrm>
            <a:off x="0" y="176383"/>
            <a:ext cx="9144000" cy="6529217"/>
          </a:xfrm>
          <a:prstGeom prst="rect">
            <a:avLst/>
          </a:prstGeom>
          <a:noFill/>
        </p:spPr>
      </p:pic>
      <p:sp>
        <p:nvSpPr>
          <p:cNvPr id="4" name="Title 3"/>
          <p:cNvSpPr>
            <a:spLocks noGrp="1"/>
          </p:cNvSpPr>
          <p:nvPr>
            <p:ph type="ctrTitle"/>
          </p:nvPr>
        </p:nvSpPr>
        <p:spPr>
          <a:xfrm>
            <a:off x="685800" y="2743200"/>
            <a:ext cx="7772400" cy="1470025"/>
          </a:xfrm>
        </p:spPr>
        <p:txBody>
          <a:bodyPr>
            <a:noAutofit/>
          </a:bodyPr>
          <a:lstStyle/>
          <a:p>
            <a:r>
              <a:rPr lang="en-PH" sz="8000" b="1" dirty="0" smtClean="0">
                <a:latin typeface="Bookman Old Style" pitchFamily="18" charset="0"/>
              </a:rPr>
              <a:t>REPORTS</a:t>
            </a:r>
            <a:br>
              <a:rPr lang="en-PH" sz="8000" b="1" dirty="0" smtClean="0">
                <a:latin typeface="Bookman Old Style" pitchFamily="18" charset="0"/>
              </a:rPr>
            </a:br>
            <a:r>
              <a:rPr lang="en-PH" sz="8000" b="1" dirty="0" smtClean="0">
                <a:latin typeface="Bookman Old Style" pitchFamily="18" charset="0"/>
              </a:rPr>
              <a:t> &amp; </a:t>
            </a:r>
            <a:br>
              <a:rPr lang="en-PH" sz="8000" b="1" dirty="0" smtClean="0">
                <a:latin typeface="Bookman Old Style" pitchFamily="18" charset="0"/>
              </a:rPr>
            </a:br>
            <a:r>
              <a:rPr lang="en-PH" sz="8000" b="1" dirty="0" smtClean="0">
                <a:latin typeface="Bookman Old Style" pitchFamily="18" charset="0"/>
              </a:rPr>
              <a:t>DOCUMENTS</a:t>
            </a:r>
            <a:r>
              <a:rPr lang="en-PH" sz="4800" b="1" dirty="0" smtClean="0">
                <a:latin typeface="Bookman Old Style" pitchFamily="18" charset="0"/>
              </a:rPr>
              <a:t/>
            </a:r>
            <a:br>
              <a:rPr lang="en-PH" sz="4800" b="1" dirty="0" smtClean="0">
                <a:latin typeface="Bookman Old Style" pitchFamily="18" charset="0"/>
              </a:rPr>
            </a:br>
            <a:r>
              <a:rPr lang="en-PH" sz="4800" b="1" dirty="0" smtClean="0">
                <a:latin typeface="Bookman Old Style" pitchFamily="18" charset="0"/>
              </a:rPr>
              <a:t>SY 2015- 2016</a:t>
            </a:r>
            <a:endParaRPr lang="en-PH" sz="4800" b="1" dirty="0">
              <a:latin typeface="Bookman Old Style"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cer\Pictures\for backgrounds\xhjk.jpg"/>
          <p:cNvPicPr>
            <a:picLocks noChangeAspect="1" noChangeArrowheads="1"/>
          </p:cNvPicPr>
          <p:nvPr/>
        </p:nvPicPr>
        <p:blipFill>
          <a:blip r:embed="rId2">
            <a:lum contrast="20000"/>
          </a:blip>
          <a:srcRect/>
          <a:stretch>
            <a:fillRect/>
          </a:stretch>
        </p:blipFill>
        <p:spPr bwMode="auto">
          <a:xfrm>
            <a:off x="0" y="0"/>
            <a:ext cx="9144000" cy="6849174"/>
          </a:xfrm>
          <a:prstGeom prst="rect">
            <a:avLst/>
          </a:prstGeom>
          <a:noFill/>
        </p:spPr>
      </p:pic>
      <p:sp>
        <p:nvSpPr>
          <p:cNvPr id="2" name="Title 1"/>
          <p:cNvSpPr>
            <a:spLocks noGrp="1"/>
          </p:cNvSpPr>
          <p:nvPr>
            <p:ph type="title"/>
          </p:nvPr>
        </p:nvSpPr>
        <p:spPr>
          <a:xfrm>
            <a:off x="838200" y="3429000"/>
            <a:ext cx="8153400" cy="1143000"/>
          </a:xfrm>
        </p:spPr>
        <p:txBody>
          <a:bodyPr>
            <a:noAutofit/>
          </a:bodyPr>
          <a:lstStyle/>
          <a:p>
            <a:r>
              <a:rPr lang="en-PH" sz="7200" b="1" dirty="0" smtClean="0">
                <a:latin typeface="Jokerman" pitchFamily="82" charset="0"/>
              </a:rPr>
              <a:t>Thank you! </a:t>
            </a:r>
            <a:r>
              <a:rPr lang="en-PH" sz="7200" b="1" dirty="0" smtClean="0">
                <a:latin typeface="Jokerman" pitchFamily="82" charset="0"/>
                <a:sym typeface="Wingdings" pitchFamily="2" charset="2"/>
              </a:rPr>
              <a:t></a:t>
            </a:r>
            <a:endParaRPr lang="en-PH" sz="7200" b="1" dirty="0">
              <a:latin typeface="Jokerm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acer\Pictures\for backgrounds\ttyuio.jpg"/>
          <p:cNvPicPr>
            <a:picLocks noChangeAspect="1" noChangeArrowheads="1"/>
          </p:cNvPicPr>
          <p:nvPr/>
        </p:nvPicPr>
        <p:blipFill>
          <a:blip r:embed="rId2">
            <a:lum bright="20000" contrast="40000"/>
          </a:blip>
          <a:srcRect/>
          <a:stretch>
            <a:fillRect/>
          </a:stretch>
        </p:blipFill>
        <p:spPr bwMode="auto">
          <a:xfrm>
            <a:off x="0" y="4413"/>
            <a:ext cx="9144000" cy="6506714"/>
          </a:xfrm>
          <a:prstGeom prst="rect">
            <a:avLst/>
          </a:prstGeom>
          <a:noFill/>
        </p:spPr>
      </p:pic>
      <p:sp>
        <p:nvSpPr>
          <p:cNvPr id="2" name="Title 1"/>
          <p:cNvSpPr>
            <a:spLocks noGrp="1"/>
          </p:cNvSpPr>
          <p:nvPr>
            <p:ph type="ctrTitle"/>
          </p:nvPr>
        </p:nvSpPr>
        <p:spPr>
          <a:xfrm>
            <a:off x="685800" y="1676400"/>
            <a:ext cx="7772400" cy="3813175"/>
          </a:xfrm>
        </p:spPr>
        <p:txBody>
          <a:bodyPr>
            <a:noAutofit/>
          </a:bodyPr>
          <a:lstStyle/>
          <a:p>
            <a:r>
              <a:rPr lang="en-PH" b="1" dirty="0" smtClean="0"/>
              <a:t>To facilitate the submission and processing of basic and related reports, all concerned are hereby informed of the School’s REPORTORIAL MECHANISM for guidance and reference. The Office must be provided with the hard and soft copy.</a:t>
            </a:r>
            <a:endParaRPr lang="en-PH"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457200"/>
          <a:ext cx="8458200" cy="5758180"/>
        </p:xfrm>
        <a:graphic>
          <a:graphicData uri="http://schemas.openxmlformats.org/drawingml/2006/table">
            <a:tbl>
              <a:tblPr firstRow="1" bandRow="1">
                <a:tableStyleId>{22838BEF-8BB2-4498-84A7-C5851F593DF1}</a:tableStyleId>
              </a:tblPr>
              <a:tblGrid>
                <a:gridCol w="3200400"/>
                <a:gridCol w="5257800"/>
              </a:tblGrid>
              <a:tr h="1143000">
                <a:tc>
                  <a:txBody>
                    <a:bodyPr/>
                    <a:lstStyle/>
                    <a:p>
                      <a:pPr algn="ctr"/>
                      <a:r>
                        <a:rPr lang="en-PH" sz="3200" b="1" dirty="0" smtClean="0"/>
                        <a:t>REPORTS</a:t>
                      </a:r>
                      <a:r>
                        <a:rPr lang="en-PH" sz="3200" b="1" baseline="0" dirty="0" smtClean="0"/>
                        <a:t> &amp; DOCUMENTS</a:t>
                      </a:r>
                      <a:endParaRPr lang="en-PH" sz="3200" b="1" dirty="0"/>
                    </a:p>
                  </a:txBody>
                  <a:tcPr/>
                </a:tc>
                <a:tc>
                  <a:txBody>
                    <a:bodyPr/>
                    <a:lstStyle/>
                    <a:p>
                      <a:pPr algn="ctr"/>
                      <a:r>
                        <a:rPr lang="en-PH" sz="3200" b="1" dirty="0" smtClean="0"/>
                        <a:t>COURSE OF ACTION/ SIGNATURE</a:t>
                      </a:r>
                      <a:endParaRPr lang="en-PH" sz="3200" b="1" dirty="0"/>
                    </a:p>
                  </a:txBody>
                  <a:tcPr/>
                </a:tc>
              </a:tr>
              <a:tr h="4615180">
                <a:tc>
                  <a:txBody>
                    <a:bodyPr/>
                    <a:lstStyle/>
                    <a:p>
                      <a:r>
                        <a:rPr lang="en-PH" sz="3600" b="1" dirty="0" smtClean="0">
                          <a:latin typeface="Arial Black" pitchFamily="34" charset="0"/>
                        </a:rPr>
                        <a:t>1. SCHOOL</a:t>
                      </a:r>
                      <a:r>
                        <a:rPr lang="en-PH" sz="3600" b="1" baseline="0" dirty="0" smtClean="0">
                          <a:latin typeface="Arial Black" pitchFamily="34" charset="0"/>
                        </a:rPr>
                        <a:t> CALENDAR/ GENERAL PROGRAM</a:t>
                      </a:r>
                      <a:endParaRPr lang="en-PH" sz="3600" b="1" dirty="0">
                        <a:latin typeface="Arial Black" pitchFamily="34" charset="0"/>
                      </a:endParaRPr>
                    </a:p>
                  </a:txBody>
                  <a:tcPr/>
                </a:tc>
                <a:tc>
                  <a:txBody>
                    <a:bodyPr/>
                    <a:lstStyle/>
                    <a:p>
                      <a:r>
                        <a:rPr lang="en-PH" sz="4000" b="1" dirty="0" smtClean="0">
                          <a:solidFill>
                            <a:srgbClr val="C00000"/>
                          </a:solidFill>
                        </a:rPr>
                        <a:t>Prepared: </a:t>
                      </a:r>
                      <a:r>
                        <a:rPr lang="en-PH" sz="4000" b="1" baseline="0" dirty="0" smtClean="0">
                          <a:solidFill>
                            <a:srgbClr val="C00000"/>
                          </a:solidFill>
                        </a:rPr>
                        <a:t> </a:t>
                      </a:r>
                      <a:r>
                        <a:rPr lang="en-PH" sz="4000" b="1" baseline="0" dirty="0" smtClean="0">
                          <a:solidFill>
                            <a:schemeClr val="tx1"/>
                          </a:solidFill>
                        </a:rPr>
                        <a:t>Officer of the Month</a:t>
                      </a:r>
                      <a:r>
                        <a:rPr lang="en-PH" sz="4000" b="1" baseline="0" dirty="0" smtClean="0"/>
                        <a:t>/ Ms. Baguio/ Ms. Masaya</a:t>
                      </a:r>
                    </a:p>
                    <a:p>
                      <a:r>
                        <a:rPr lang="en-PH" sz="4000" b="1" baseline="0" dirty="0" smtClean="0">
                          <a:solidFill>
                            <a:srgbClr val="C00000"/>
                          </a:solidFill>
                        </a:rPr>
                        <a:t>Reviewed: </a:t>
                      </a:r>
                      <a:r>
                        <a:rPr lang="en-PH" sz="4000" b="1" baseline="0" dirty="0" smtClean="0"/>
                        <a:t>Dept. Heads</a:t>
                      </a:r>
                    </a:p>
                    <a:p>
                      <a:r>
                        <a:rPr lang="en-PH" sz="4000" b="1" baseline="0" dirty="0" smtClean="0">
                          <a:solidFill>
                            <a:srgbClr val="C00000"/>
                          </a:solidFill>
                        </a:rPr>
                        <a:t>Approved:  </a:t>
                      </a:r>
                      <a:r>
                        <a:rPr lang="en-PH" sz="4000" b="1" baseline="0" dirty="0" smtClean="0"/>
                        <a:t>School Head (Initialled by the Officer of the Month) </a:t>
                      </a:r>
                      <a:endParaRPr lang="en-PH" sz="4000" b="1"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28600" y="304800"/>
          <a:ext cx="8763000" cy="5933440"/>
        </p:xfrm>
        <a:graphic>
          <a:graphicData uri="http://schemas.openxmlformats.org/drawingml/2006/table">
            <a:tbl>
              <a:tblPr firstRow="1" bandRow="1">
                <a:tableStyleId>{22838BEF-8BB2-4498-84A7-C5851F593DF1}</a:tableStyleId>
              </a:tblPr>
              <a:tblGrid>
                <a:gridCol w="4263081"/>
                <a:gridCol w="4499919"/>
              </a:tblGrid>
              <a:tr h="1143000">
                <a:tc>
                  <a:txBody>
                    <a:bodyPr/>
                    <a:lstStyle/>
                    <a:p>
                      <a:pPr algn="ctr"/>
                      <a:r>
                        <a:rPr lang="en-PH" sz="3200" b="1" dirty="0" smtClean="0"/>
                        <a:t>REPORTS</a:t>
                      </a:r>
                      <a:r>
                        <a:rPr lang="en-PH" sz="3200" b="1" baseline="0" dirty="0" smtClean="0"/>
                        <a:t> &amp; DOCUMENTS</a:t>
                      </a:r>
                      <a:endParaRPr lang="en-PH" sz="3200" b="1" dirty="0"/>
                    </a:p>
                  </a:txBody>
                  <a:tcPr/>
                </a:tc>
                <a:tc>
                  <a:txBody>
                    <a:bodyPr/>
                    <a:lstStyle/>
                    <a:p>
                      <a:pPr algn="ctr"/>
                      <a:r>
                        <a:rPr lang="en-PH" sz="3200" b="1" dirty="0" smtClean="0"/>
                        <a:t>COURSE OF ACTION/ SIGNATURE</a:t>
                      </a:r>
                      <a:endParaRPr lang="en-PH" sz="3200" b="1" dirty="0"/>
                    </a:p>
                  </a:txBody>
                  <a:tcPr/>
                </a:tc>
              </a:tr>
              <a:tr h="4790440">
                <a:tc>
                  <a:txBody>
                    <a:bodyPr/>
                    <a:lstStyle/>
                    <a:p>
                      <a:r>
                        <a:rPr lang="en-PH" sz="3200" b="1" dirty="0" smtClean="0">
                          <a:latin typeface="Arial Black" pitchFamily="34" charset="0"/>
                        </a:rPr>
                        <a:t>2. MONTHLY</a:t>
                      </a:r>
                      <a:r>
                        <a:rPr lang="en-PH" sz="3200" b="1" baseline="0" dirty="0" smtClean="0">
                          <a:latin typeface="Arial Black" pitchFamily="34" charset="0"/>
                        </a:rPr>
                        <a:t> ITINERARY OF ACTIVITIES/ MONTHLY INSTRUCTIONAL SUPERVISORY PLAN/ ANNUAL SUPERVISORY PLAN</a:t>
                      </a:r>
                      <a:endParaRPr lang="en-PH" sz="3200" b="1" dirty="0">
                        <a:latin typeface="Arial Black" pitchFamily="34" charset="0"/>
                      </a:endParaRPr>
                    </a:p>
                  </a:txBody>
                  <a:tcPr/>
                </a:tc>
                <a:tc>
                  <a:txBody>
                    <a:bodyPr/>
                    <a:lstStyle/>
                    <a:p>
                      <a:r>
                        <a:rPr lang="en-PH" sz="3600" b="1" dirty="0" smtClean="0">
                          <a:solidFill>
                            <a:srgbClr val="C00000"/>
                          </a:solidFill>
                        </a:rPr>
                        <a:t>Prepared:</a:t>
                      </a:r>
                      <a:r>
                        <a:rPr lang="en-PH" sz="3600" b="1" baseline="0" dirty="0" smtClean="0">
                          <a:solidFill>
                            <a:srgbClr val="C00000"/>
                          </a:solidFill>
                        </a:rPr>
                        <a:t> </a:t>
                      </a:r>
                      <a:r>
                        <a:rPr lang="en-PH" sz="3600" b="1" baseline="0" dirty="0" smtClean="0"/>
                        <a:t>Department Head (Consolidated by the OFFICER OF THE MONTH)</a:t>
                      </a:r>
                    </a:p>
                    <a:p>
                      <a:r>
                        <a:rPr lang="en-PH" sz="3600" b="1" baseline="0" dirty="0" smtClean="0">
                          <a:solidFill>
                            <a:srgbClr val="C00000"/>
                          </a:solidFill>
                        </a:rPr>
                        <a:t>Approved: </a:t>
                      </a:r>
                      <a:r>
                        <a:rPr lang="en-PH" sz="3600" b="1" baseline="0" dirty="0" smtClean="0"/>
                        <a:t>School Head (Initialled by the Officer of the Month) </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228600"/>
          <a:ext cx="8458200" cy="6019800"/>
        </p:xfrm>
        <a:graphic>
          <a:graphicData uri="http://schemas.openxmlformats.org/drawingml/2006/table">
            <a:tbl>
              <a:tblPr firstRow="1" bandRow="1">
                <a:tableStyleId>{22838BEF-8BB2-4498-84A7-C5851F593DF1}</a:tableStyleId>
              </a:tblPr>
              <a:tblGrid>
                <a:gridCol w="3581400"/>
                <a:gridCol w="4876800"/>
              </a:tblGrid>
              <a:tr h="1239371">
                <a:tc>
                  <a:txBody>
                    <a:bodyPr/>
                    <a:lstStyle/>
                    <a:p>
                      <a:pPr algn="ctr"/>
                      <a:r>
                        <a:rPr lang="en-PH" sz="3200" b="1" dirty="0" smtClean="0"/>
                        <a:t>REPORTS</a:t>
                      </a:r>
                      <a:r>
                        <a:rPr lang="en-PH" sz="3200" b="1" baseline="0" dirty="0" smtClean="0"/>
                        <a:t> &amp; DOCUMENTS</a:t>
                      </a:r>
                      <a:endParaRPr lang="en-PH" sz="3200" b="1" dirty="0"/>
                    </a:p>
                  </a:txBody>
                  <a:tcPr/>
                </a:tc>
                <a:tc>
                  <a:txBody>
                    <a:bodyPr/>
                    <a:lstStyle/>
                    <a:p>
                      <a:pPr algn="ctr"/>
                      <a:r>
                        <a:rPr lang="en-PH" sz="3200" b="1" dirty="0" smtClean="0"/>
                        <a:t>COURSE OF ACTION/ SIGNATURE</a:t>
                      </a:r>
                      <a:endParaRPr lang="en-PH" sz="3200" b="1" dirty="0"/>
                    </a:p>
                  </a:txBody>
                  <a:tcPr/>
                </a:tc>
              </a:tr>
              <a:tr h="4780429">
                <a:tc>
                  <a:txBody>
                    <a:bodyPr/>
                    <a:lstStyle/>
                    <a:p>
                      <a:r>
                        <a:rPr lang="en-PH" sz="3600" b="1" dirty="0" smtClean="0">
                          <a:latin typeface="Arial Black" pitchFamily="34" charset="0"/>
                        </a:rPr>
                        <a:t>3. Monthly Accomplish-</a:t>
                      </a:r>
                      <a:r>
                        <a:rPr lang="en-PH" sz="3600" b="1" dirty="0" err="1" smtClean="0">
                          <a:latin typeface="Arial Black" pitchFamily="34" charset="0"/>
                        </a:rPr>
                        <a:t>ment</a:t>
                      </a:r>
                      <a:r>
                        <a:rPr lang="en-PH" sz="3600" b="1" dirty="0" smtClean="0">
                          <a:latin typeface="Arial Black" pitchFamily="34" charset="0"/>
                        </a:rPr>
                        <a:t> Reports</a:t>
                      </a:r>
                      <a:endParaRPr lang="en-PH" sz="3600" b="1" dirty="0">
                        <a:latin typeface="Arial Black" pitchFamily="34" charset="0"/>
                      </a:endParaRPr>
                    </a:p>
                  </a:txBody>
                  <a:tcPr/>
                </a:tc>
                <a:tc>
                  <a:txBody>
                    <a:bodyPr/>
                    <a:lstStyle/>
                    <a:p>
                      <a:r>
                        <a:rPr lang="en-PH" sz="3600" b="1" dirty="0" smtClean="0">
                          <a:solidFill>
                            <a:srgbClr val="C00000"/>
                          </a:solidFill>
                        </a:rPr>
                        <a:t>Prepared by: </a:t>
                      </a:r>
                      <a:r>
                        <a:rPr lang="en-PH" sz="3600" b="1" dirty="0" smtClean="0"/>
                        <a:t>Dep’t Head</a:t>
                      </a:r>
                    </a:p>
                    <a:p>
                      <a:r>
                        <a:rPr lang="en-PH" sz="3600" b="1" baseline="0" dirty="0" smtClean="0"/>
                        <a:t>(Consolidated by the OFFICER OF THE MONTH)</a:t>
                      </a:r>
                    </a:p>
                    <a:p>
                      <a:r>
                        <a:rPr lang="en-PH" sz="3600" b="1" baseline="0" dirty="0" smtClean="0">
                          <a:solidFill>
                            <a:srgbClr val="C00000"/>
                          </a:solidFill>
                        </a:rPr>
                        <a:t>Noted: </a:t>
                      </a:r>
                      <a:r>
                        <a:rPr lang="en-PH" sz="3600" b="1" baseline="0" dirty="0" smtClean="0"/>
                        <a:t>School Head</a:t>
                      </a:r>
                    </a:p>
                    <a:p>
                      <a:r>
                        <a:rPr lang="en-PH" sz="4000" b="1" baseline="0" dirty="0" smtClean="0"/>
                        <a:t>Head (Initialled by the Officer of the Month) </a:t>
                      </a:r>
                      <a:endParaRPr lang="en-PH" sz="3200" b="1" baseline="0" dirty="0" smtClean="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228601"/>
          <a:ext cx="8610600" cy="6254364"/>
        </p:xfrm>
        <a:graphic>
          <a:graphicData uri="http://schemas.openxmlformats.org/drawingml/2006/table">
            <a:tbl>
              <a:tblPr firstRow="1" bandRow="1">
                <a:tableStyleId>{BDBED569-4797-4DF1-A0F4-6AAB3CD982D8}</a:tableStyleId>
              </a:tblPr>
              <a:tblGrid>
                <a:gridCol w="2792627"/>
                <a:gridCol w="5817973"/>
              </a:tblGrid>
              <a:tr h="1225164">
                <a:tc>
                  <a:txBody>
                    <a:bodyPr/>
                    <a:lstStyle/>
                    <a:p>
                      <a:pPr algn="ctr"/>
                      <a:r>
                        <a:rPr lang="en-PH" sz="3600" dirty="0" smtClean="0"/>
                        <a:t>REPORTS</a:t>
                      </a:r>
                      <a:r>
                        <a:rPr lang="en-PH" sz="3600" baseline="0" dirty="0" smtClean="0"/>
                        <a:t> &amp; DOCUMENTS</a:t>
                      </a:r>
                      <a:endParaRPr lang="en-PH" sz="3600" b="1" dirty="0">
                        <a:solidFill>
                          <a:schemeClr val="tx1"/>
                        </a:solidFill>
                      </a:endParaRPr>
                    </a:p>
                  </a:txBody>
                  <a:tcPr/>
                </a:tc>
                <a:tc>
                  <a:txBody>
                    <a:bodyPr/>
                    <a:lstStyle/>
                    <a:p>
                      <a:pPr algn="ctr"/>
                      <a:r>
                        <a:rPr lang="en-PH" sz="3600" dirty="0" smtClean="0"/>
                        <a:t>COURSE OF ACTION/ SIGNATURE</a:t>
                      </a:r>
                      <a:endParaRPr lang="en-PH" sz="3600" b="1" dirty="0">
                        <a:solidFill>
                          <a:schemeClr val="tx1"/>
                        </a:solidFill>
                      </a:endParaRPr>
                    </a:p>
                  </a:txBody>
                  <a:tcPr/>
                </a:tc>
              </a:tr>
              <a:tr h="5023236">
                <a:tc>
                  <a:txBody>
                    <a:bodyPr/>
                    <a:lstStyle/>
                    <a:p>
                      <a:r>
                        <a:rPr lang="en-PH" sz="3200" b="1" dirty="0" smtClean="0">
                          <a:latin typeface="Arial Black" pitchFamily="34" charset="0"/>
                        </a:rPr>
                        <a:t>4</a:t>
                      </a:r>
                      <a:r>
                        <a:rPr lang="en-PH" sz="4000" b="1" dirty="0" smtClean="0">
                          <a:latin typeface="Arial Black" pitchFamily="34" charset="0"/>
                        </a:rPr>
                        <a:t>. </a:t>
                      </a:r>
                      <a:r>
                        <a:rPr lang="en-PH" sz="3600" b="1" dirty="0" smtClean="0">
                          <a:latin typeface="Arial Black" pitchFamily="34" charset="0"/>
                        </a:rPr>
                        <a:t>ACTION PLAN/</a:t>
                      </a:r>
                      <a:endParaRPr lang="en-PH" sz="3600" b="1" baseline="0" dirty="0" smtClean="0">
                        <a:latin typeface="Arial Black" pitchFamily="34" charset="0"/>
                      </a:endParaRPr>
                    </a:p>
                    <a:p>
                      <a:r>
                        <a:rPr lang="en-PH" sz="3600" b="1" dirty="0" smtClean="0">
                          <a:latin typeface="Arial Black" pitchFamily="34" charset="0"/>
                        </a:rPr>
                        <a:t>IPCRF/</a:t>
                      </a:r>
                      <a:r>
                        <a:rPr lang="en-PH" sz="3600" b="1" baseline="0" dirty="0" smtClean="0">
                          <a:latin typeface="Arial Black" pitchFamily="34" charset="0"/>
                        </a:rPr>
                        <a:t> RPMS</a:t>
                      </a:r>
                      <a:endParaRPr lang="en-PH" sz="3600" b="1" dirty="0">
                        <a:solidFill>
                          <a:schemeClr val="tx1"/>
                        </a:solidFill>
                        <a:latin typeface="Arial Black" pitchFamily="34" charset="0"/>
                        <a:cs typeface="Aharoni" pitchFamily="2" charset="-79"/>
                      </a:endParaRPr>
                    </a:p>
                  </a:txBody>
                  <a:tcPr/>
                </a:tc>
                <a:tc>
                  <a:txBody>
                    <a:bodyPr/>
                    <a:lstStyle/>
                    <a:p>
                      <a:r>
                        <a:rPr lang="en-PH" sz="3600" b="1" dirty="0" smtClean="0">
                          <a:solidFill>
                            <a:srgbClr val="C00000"/>
                          </a:solidFill>
                        </a:rPr>
                        <a:t>Prepared: </a:t>
                      </a:r>
                      <a:r>
                        <a:rPr lang="en-PH" sz="3600" b="1" dirty="0" smtClean="0"/>
                        <a:t>Teacher/s</a:t>
                      </a:r>
                      <a:r>
                        <a:rPr lang="en-PH" sz="3600" b="1" baseline="0" dirty="0" smtClean="0"/>
                        <a:t> Concerned</a:t>
                      </a:r>
                    </a:p>
                    <a:p>
                      <a:r>
                        <a:rPr lang="en-PH" sz="3600" b="1" baseline="0" dirty="0" smtClean="0">
                          <a:solidFill>
                            <a:srgbClr val="C00000"/>
                          </a:solidFill>
                        </a:rPr>
                        <a:t>Noted: </a:t>
                      </a:r>
                      <a:r>
                        <a:rPr lang="en-PH" sz="3600" b="1" baseline="0" dirty="0" smtClean="0"/>
                        <a:t>School Head (Initialled by Department Head) </a:t>
                      </a:r>
                    </a:p>
                    <a:p>
                      <a:r>
                        <a:rPr lang="en-PH" sz="3600" b="1" baseline="0" dirty="0" smtClean="0">
                          <a:solidFill>
                            <a:srgbClr val="C00000"/>
                          </a:solidFill>
                        </a:rPr>
                        <a:t>Reviewed: </a:t>
                      </a:r>
                      <a:r>
                        <a:rPr lang="en-PH" sz="3600" b="1" baseline="0" dirty="0" smtClean="0"/>
                        <a:t>EP Supervisor</a:t>
                      </a:r>
                    </a:p>
                    <a:p>
                      <a:r>
                        <a:rPr lang="en-PH" sz="3600" b="1" baseline="0" dirty="0" smtClean="0">
                          <a:solidFill>
                            <a:srgbClr val="C00000"/>
                          </a:solidFill>
                        </a:rPr>
                        <a:t>Recommending Approval:   </a:t>
                      </a:r>
                    </a:p>
                    <a:p>
                      <a:r>
                        <a:rPr lang="en-PH" sz="3600" b="1" baseline="0" dirty="0" smtClean="0"/>
                        <a:t>           Chief CID/SGOD</a:t>
                      </a:r>
                    </a:p>
                    <a:p>
                      <a:r>
                        <a:rPr lang="en-PH" sz="3600" b="1" baseline="0" dirty="0" smtClean="0">
                          <a:solidFill>
                            <a:srgbClr val="C00000"/>
                          </a:solidFill>
                        </a:rPr>
                        <a:t>Approved: </a:t>
                      </a:r>
                      <a:r>
                        <a:rPr lang="en-PH" sz="3600" b="1" baseline="0" dirty="0" smtClean="0"/>
                        <a:t>ASDS </a:t>
                      </a:r>
                      <a:endParaRPr lang="en-PH" sz="3600" b="1" baseline="0" dirty="0" smtClean="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52400"/>
          <a:ext cx="8534400" cy="6705600"/>
        </p:xfrm>
        <a:graphic>
          <a:graphicData uri="http://schemas.openxmlformats.org/drawingml/2006/table">
            <a:tbl>
              <a:tblPr firstRow="1" bandRow="1">
                <a:tableStyleId>{BDBED569-4797-4DF1-A0F4-6AAB3CD982D8}</a:tableStyleId>
              </a:tblPr>
              <a:tblGrid>
                <a:gridCol w="3886200"/>
                <a:gridCol w="4648200"/>
              </a:tblGrid>
              <a:tr h="465335">
                <a:tc>
                  <a:txBody>
                    <a:bodyPr/>
                    <a:lstStyle/>
                    <a:p>
                      <a:pPr algn="ctr"/>
                      <a:r>
                        <a:rPr lang="en-PH" sz="2800" b="1" dirty="0" smtClean="0"/>
                        <a:t>REPORTS</a:t>
                      </a:r>
                      <a:r>
                        <a:rPr lang="en-PH" sz="2800" b="1" baseline="0" dirty="0" smtClean="0"/>
                        <a:t> &amp; DOCUMENTS</a:t>
                      </a:r>
                      <a:endParaRPr lang="en-PH" sz="2800" b="1" dirty="0">
                        <a:solidFill>
                          <a:schemeClr val="tx1"/>
                        </a:solidFill>
                      </a:endParaRPr>
                    </a:p>
                  </a:txBody>
                  <a:tcPr/>
                </a:tc>
                <a:tc>
                  <a:txBody>
                    <a:bodyPr/>
                    <a:lstStyle/>
                    <a:p>
                      <a:pPr algn="ctr"/>
                      <a:r>
                        <a:rPr lang="en-PH" sz="2800" b="1" dirty="0" smtClean="0"/>
                        <a:t>COURSE OF ACTION/ SIGNATURE</a:t>
                      </a:r>
                      <a:endParaRPr lang="en-PH" sz="2800" b="1" dirty="0">
                        <a:solidFill>
                          <a:schemeClr val="tx1"/>
                        </a:solidFill>
                      </a:endParaRPr>
                    </a:p>
                  </a:txBody>
                  <a:tcPr/>
                </a:tc>
              </a:tr>
              <a:tr h="1491621">
                <a:tc>
                  <a:txBody>
                    <a:bodyPr/>
                    <a:lstStyle/>
                    <a:p>
                      <a:r>
                        <a:rPr lang="en-PH" sz="3600" b="1" dirty="0" smtClean="0"/>
                        <a:t>5. </a:t>
                      </a:r>
                      <a:r>
                        <a:rPr lang="en-PH" sz="3600" b="1" dirty="0" smtClean="0">
                          <a:latin typeface="Arial Black" pitchFamily="34" charset="0"/>
                        </a:rPr>
                        <a:t>Authority to Travel </a:t>
                      </a:r>
                      <a:r>
                        <a:rPr lang="en-PH" sz="3600" b="1" dirty="0" smtClean="0"/>
                        <a:t>(Teaching)</a:t>
                      </a:r>
                      <a:endParaRPr lang="en-PH" sz="3600" b="1" dirty="0"/>
                    </a:p>
                  </a:txBody>
                  <a:tcPr/>
                </a:tc>
                <a:tc>
                  <a:txBody>
                    <a:bodyPr/>
                    <a:lstStyle/>
                    <a:p>
                      <a:r>
                        <a:rPr lang="en-PH" sz="2400" b="1" dirty="0" smtClean="0">
                          <a:solidFill>
                            <a:srgbClr val="C00000"/>
                          </a:solidFill>
                        </a:rPr>
                        <a:t>Requested: </a:t>
                      </a:r>
                      <a:r>
                        <a:rPr lang="en-PH" sz="2400" b="1" dirty="0" smtClean="0"/>
                        <a:t>Teacher</a:t>
                      </a:r>
                    </a:p>
                    <a:p>
                      <a:r>
                        <a:rPr lang="en-PH" sz="2400" b="1" dirty="0" smtClean="0">
                          <a:solidFill>
                            <a:srgbClr val="C00000"/>
                          </a:solidFill>
                        </a:rPr>
                        <a:t>Recommending</a:t>
                      </a:r>
                      <a:r>
                        <a:rPr lang="en-PH" sz="2400" b="1" baseline="0" dirty="0" smtClean="0">
                          <a:solidFill>
                            <a:srgbClr val="C00000"/>
                          </a:solidFill>
                        </a:rPr>
                        <a:t> Approval: </a:t>
                      </a:r>
                      <a:r>
                        <a:rPr lang="en-PH" sz="2400" b="1" baseline="0" dirty="0" smtClean="0"/>
                        <a:t>Department Head</a:t>
                      </a:r>
                    </a:p>
                    <a:p>
                      <a:r>
                        <a:rPr lang="en-PH" sz="2400" b="1" baseline="0" dirty="0" smtClean="0">
                          <a:solidFill>
                            <a:srgbClr val="C00000"/>
                          </a:solidFill>
                        </a:rPr>
                        <a:t>Approved: </a:t>
                      </a:r>
                      <a:r>
                        <a:rPr lang="en-PH" sz="2400" b="1" baseline="0" dirty="0" smtClean="0"/>
                        <a:t>School Head</a:t>
                      </a:r>
                      <a:endParaRPr lang="en-PH" sz="2400" b="1" dirty="0"/>
                    </a:p>
                  </a:txBody>
                  <a:tcPr/>
                </a:tc>
              </a:tr>
              <a:tr h="1491621">
                <a:tc>
                  <a:txBody>
                    <a:bodyPr/>
                    <a:lstStyle/>
                    <a:p>
                      <a:r>
                        <a:rPr lang="en-PH" sz="3600" b="1" dirty="0" smtClean="0">
                          <a:latin typeface="Arial Black" pitchFamily="34" charset="0"/>
                        </a:rPr>
                        <a:t>Authority to Travel </a:t>
                      </a:r>
                    </a:p>
                    <a:p>
                      <a:r>
                        <a:rPr lang="en-PH" sz="3600" b="1" dirty="0" smtClean="0"/>
                        <a:t>(Non-Teaching)</a:t>
                      </a:r>
                      <a:endParaRPr lang="en-PH" sz="3600" b="1" dirty="0"/>
                    </a:p>
                  </a:txBody>
                  <a:tcPr/>
                </a:tc>
                <a:tc>
                  <a:txBody>
                    <a:bodyPr/>
                    <a:lstStyle/>
                    <a:p>
                      <a:r>
                        <a:rPr lang="en-PH" sz="2400" b="1" dirty="0" smtClean="0">
                          <a:solidFill>
                            <a:srgbClr val="C00000"/>
                          </a:solidFill>
                        </a:rPr>
                        <a:t>Requested:</a:t>
                      </a:r>
                      <a:r>
                        <a:rPr lang="en-PH" sz="2400" b="1" dirty="0" smtClean="0">
                          <a:solidFill>
                            <a:schemeClr val="tx1"/>
                          </a:solidFill>
                        </a:rPr>
                        <a:t> Non-Teaching</a:t>
                      </a:r>
                      <a:r>
                        <a:rPr lang="en-PH" sz="2400" b="1" baseline="0" dirty="0" smtClean="0">
                          <a:solidFill>
                            <a:schemeClr val="tx1"/>
                          </a:solidFill>
                        </a:rPr>
                        <a:t> Personnel</a:t>
                      </a:r>
                      <a:endParaRPr lang="en-PH" sz="2400" b="1" dirty="0" smtClean="0">
                        <a:solidFill>
                          <a:schemeClr val="tx1"/>
                        </a:solidFill>
                      </a:endParaRPr>
                    </a:p>
                    <a:p>
                      <a:r>
                        <a:rPr lang="en-PH" sz="2400" b="1" dirty="0" smtClean="0">
                          <a:solidFill>
                            <a:srgbClr val="C00000"/>
                          </a:solidFill>
                        </a:rPr>
                        <a:t>Recommending</a:t>
                      </a:r>
                      <a:r>
                        <a:rPr lang="en-PH" sz="2400" b="1" baseline="0" dirty="0" smtClean="0">
                          <a:solidFill>
                            <a:srgbClr val="C00000"/>
                          </a:solidFill>
                        </a:rPr>
                        <a:t> Approval: </a:t>
                      </a:r>
                      <a:r>
                        <a:rPr lang="en-PH" sz="2400" b="1" baseline="0" dirty="0" smtClean="0"/>
                        <a:t>Administrative Officer IV</a:t>
                      </a:r>
                    </a:p>
                    <a:p>
                      <a:r>
                        <a:rPr lang="en-PH" sz="2400" b="1" baseline="0" dirty="0" smtClean="0">
                          <a:solidFill>
                            <a:srgbClr val="C00000"/>
                          </a:solidFill>
                        </a:rPr>
                        <a:t>Approved: </a:t>
                      </a:r>
                      <a:r>
                        <a:rPr lang="en-PH" sz="2400" b="1" baseline="0" dirty="0" smtClean="0"/>
                        <a:t>School Head</a:t>
                      </a:r>
                      <a:endParaRPr lang="en-PH" sz="2400" b="1" dirty="0"/>
                    </a:p>
                  </a:txBody>
                  <a:tcPr/>
                </a:tc>
              </a:tr>
              <a:tr h="2180062">
                <a:tc>
                  <a:txBody>
                    <a:bodyPr/>
                    <a:lstStyle/>
                    <a:p>
                      <a:r>
                        <a:rPr lang="en-PH" sz="3600" b="1" dirty="0" smtClean="0">
                          <a:latin typeface="Arial Black" pitchFamily="34" charset="0"/>
                        </a:rPr>
                        <a:t>Authority</a:t>
                      </a:r>
                      <a:r>
                        <a:rPr lang="en-PH" sz="3600" b="1" baseline="0" dirty="0" smtClean="0">
                          <a:latin typeface="Arial Black" pitchFamily="34" charset="0"/>
                        </a:rPr>
                        <a:t> to Travel</a:t>
                      </a:r>
                      <a:r>
                        <a:rPr lang="en-PH" sz="3600" b="1" baseline="0" dirty="0" smtClean="0"/>
                        <a:t> </a:t>
                      </a:r>
                    </a:p>
                    <a:p>
                      <a:r>
                        <a:rPr lang="en-PH" sz="3600" b="1" baseline="0" dirty="0" smtClean="0"/>
                        <a:t>-With in the Region</a:t>
                      </a:r>
                      <a:endParaRPr lang="en-PH" sz="3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400" b="1" dirty="0" smtClean="0">
                          <a:solidFill>
                            <a:srgbClr val="C00000"/>
                          </a:solidFill>
                        </a:rPr>
                        <a:t>Requested: </a:t>
                      </a:r>
                      <a:r>
                        <a:rPr lang="en-PH" sz="2400" b="1" dirty="0" smtClean="0"/>
                        <a:t>Teacher</a:t>
                      </a:r>
                    </a:p>
                    <a:p>
                      <a:r>
                        <a:rPr lang="en-PH" sz="2400" b="1" dirty="0" smtClean="0">
                          <a:solidFill>
                            <a:srgbClr val="C00000"/>
                          </a:solidFill>
                        </a:rPr>
                        <a:t>Noted: </a:t>
                      </a:r>
                      <a:r>
                        <a:rPr lang="en-PH" sz="2400" b="1" dirty="0" smtClean="0"/>
                        <a:t>School Head (Initialled by Department</a:t>
                      </a:r>
                      <a:r>
                        <a:rPr lang="en-PH" sz="2400" b="1" baseline="0" dirty="0" smtClean="0"/>
                        <a:t> Head)</a:t>
                      </a:r>
                    </a:p>
                    <a:p>
                      <a:r>
                        <a:rPr lang="en-PH" sz="2400" b="1" dirty="0" smtClean="0">
                          <a:solidFill>
                            <a:srgbClr val="C00000"/>
                          </a:solidFill>
                        </a:rPr>
                        <a:t>Recommending</a:t>
                      </a:r>
                      <a:r>
                        <a:rPr lang="en-PH" sz="2400" b="1" baseline="0" dirty="0" smtClean="0">
                          <a:solidFill>
                            <a:srgbClr val="C00000"/>
                          </a:solidFill>
                        </a:rPr>
                        <a:t> Approval:</a:t>
                      </a:r>
                      <a:r>
                        <a:rPr lang="en-PH" sz="2400" b="1" baseline="0" dirty="0" smtClean="0"/>
                        <a:t>  ASDS (Initialled by Chief CID/SGOD)</a:t>
                      </a:r>
                    </a:p>
                    <a:p>
                      <a:r>
                        <a:rPr lang="en-PH" sz="2400" b="1" baseline="0" dirty="0" smtClean="0">
                          <a:solidFill>
                            <a:srgbClr val="C00000"/>
                          </a:solidFill>
                        </a:rPr>
                        <a:t>Approved: </a:t>
                      </a:r>
                      <a:r>
                        <a:rPr lang="en-PH" sz="2400" b="1" baseline="0" dirty="0" smtClean="0"/>
                        <a:t>SDS/OIC-SDS</a:t>
                      </a:r>
                      <a:endParaRPr lang="en-PH" sz="2400" b="1"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1447</Words>
  <Application>Microsoft Office PowerPoint</Application>
  <PresentationFormat>On-screen Show (4:3)</PresentationFormat>
  <Paragraphs>290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UPDATES S/Y 2015-2016</vt:lpstr>
      <vt:lpstr>Humility is more profound than knowledge.</vt:lpstr>
      <vt:lpstr>REPORTS  &amp;  DOCUMENTS SY 2015- 2016</vt:lpstr>
      <vt:lpstr>To facilitate the submission and processing of basic and related reports, all concerned are hereby informed of the School’s REPORTORIAL MECHANISM for guidance and reference. The Office must be provided with the hard and soft copy.</vt:lpstr>
      <vt:lpstr>Slide 5</vt:lpstr>
      <vt:lpstr>Slide 6</vt:lpstr>
      <vt:lpstr>Slide 7</vt:lpstr>
      <vt:lpstr>Slide 8</vt:lpstr>
      <vt:lpstr>Slide 9</vt:lpstr>
      <vt:lpstr>Slide 10</vt:lpstr>
      <vt:lpstr>Slide 11</vt:lpstr>
      <vt:lpstr>Slide 12</vt:lpstr>
      <vt:lpstr>Division Memorandum: Assignment of EP Supervisor/Division Coordinators</vt:lpstr>
      <vt:lpstr>Slide 14</vt:lpstr>
      <vt:lpstr>Slide 15</vt:lpstr>
      <vt:lpstr>Slide 16</vt:lpstr>
      <vt:lpstr>LOCAL ARRANGEMENT (INTERMENT)</vt:lpstr>
      <vt:lpstr>LOCAL ARRANGEMENT (INTERMENT)</vt:lpstr>
      <vt:lpstr>E-CLASS                  RECORD</vt:lpstr>
      <vt:lpstr>    LEARNERS        INFORMATION         SYSTEM                                    UPDATES</vt:lpstr>
      <vt:lpstr>Slide 21</vt:lpstr>
      <vt:lpstr>Slide 22</vt:lpstr>
      <vt:lpstr>Slide 23</vt:lpstr>
      <vt:lpstr>Slide 24</vt:lpstr>
      <vt:lpstr>Slide 25</vt:lpstr>
      <vt:lpstr>Slide 26</vt:lpstr>
      <vt:lpstr>Slide 27</vt:lpstr>
      <vt:lpstr>Slide 28</vt:lpstr>
      <vt:lpstr>Slide 29</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UPDATES</dc:title>
  <dc:creator>jinky masaya</dc:creator>
  <cp:lastModifiedBy>jinky masaya</cp:lastModifiedBy>
  <cp:revision>50</cp:revision>
  <dcterms:created xsi:type="dcterms:W3CDTF">2015-06-25T05:42:28Z</dcterms:created>
  <dcterms:modified xsi:type="dcterms:W3CDTF">2015-08-08T07:04:15Z</dcterms:modified>
</cp:coreProperties>
</file>